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배달의민족 주아 OTF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배달의민족 주아 OTF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배달의민족 주아 OTF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배달의민족 주아 OTF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배달의민족 주아 OTF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배달의민족 주아 OTF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배달의민족 주아 OTF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배달의민족 주아 OTF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20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배달의민족 주아 OTF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Next-DemiBold"/>
          <a:ea typeface="AvenirNext-DemiBold"/>
          <a:cs typeface="AvenirNext-D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tif>
</file>

<file path=ppt/media/image4.tif>
</file>

<file path=ppt/media/image5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08990">
              <a:lnSpc>
                <a:spcPct val="100000"/>
              </a:lnSpc>
              <a:spcBef>
                <a:spcPts val="0"/>
              </a:spcBef>
              <a:buSzTx/>
              <a:buNone/>
              <a:defRPr spc="-29" sz="294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0" sz="15000">
                <a:latin typeface="+mj-lt"/>
                <a:ea typeface="+mj-ea"/>
                <a:cs typeface="+mj-cs"/>
                <a:sym typeface="배달의민족 주아 OTF"/>
              </a:defRPr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latin typeface="AvenirNext-DemiBold"/>
                <a:ea typeface="AvenirNext-DemiBold"/>
                <a:cs typeface="AvenirNext-DemiBold"/>
                <a:sym typeface="AvenirNext-DemiBold"/>
              </a:defRPr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본문 첫 번째 줄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사실 정보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1pPr>
          </a:lstStyle>
          <a:p>
            <a:pPr/>
            <a:r>
              <a:t>사실 정보</a:t>
            </a:r>
          </a:p>
        </p:txBody>
      </p:sp>
      <p:sp>
        <p:nvSpPr>
          <p:cNvPr id="107" name="본문 첫 번째 줄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속성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44" sz="4400"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</a:lstStyle>
          <a:p>
            <a:pPr/>
            <a:r>
              <a:t>속성</a:t>
            </a:r>
          </a:p>
        </p:txBody>
      </p:sp>
      <p:sp>
        <p:nvSpPr>
          <p:cNvPr id="116" name="본문 첫 번째 줄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슬라이드 번호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해 질 무렵의 하늘을 배경으로 둔 바다 2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해 질 무렵의 하늘을 배경으로 둔 바다 1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해 질 무렵의 해변과 바다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슬라이드 번호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해 질 무렵의 해변과 바다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슬라이드 번호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슬라이드 번호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해 질 무렵의 해변과 바다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본문 첫 번째 줄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pc="-59">
                <a:solidFill>
                  <a:srgbClr val="FFFFFF"/>
                </a:solidFill>
                <a:latin typeface="AvenirNext-DemiBold"/>
                <a:ea typeface="AvenirNext-DemiBold"/>
                <a:cs typeface="AvenirNext-DemiBold"/>
                <a:sym typeface="AvenirNext-DemiBold"/>
              </a:defRPr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저자 및 날짜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08990">
              <a:lnSpc>
                <a:spcPct val="100000"/>
              </a:lnSpc>
              <a:spcBef>
                <a:spcPts val="0"/>
              </a:spcBef>
              <a:buSzTx/>
              <a:buNone/>
              <a:defRPr spc="-29" sz="294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저자 및 날짜</a:t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슬라이드 제목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3" name="해 질 무렵의 하늘을 배경으로 둔 바다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슬라이드 부제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1pPr>
          </a:lstStyle>
          <a:p>
            <a:pPr/>
            <a:r>
              <a:t>슬라이드 부제</a:t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제목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1" name="해 질 무렵의 하늘을 배경으로 둔 바다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슬라이드 부제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1pPr>
          </a:lstStyle>
          <a:p>
            <a:pPr/>
            <a:r>
              <a:t>슬라이드 부제</a:t>
            </a:r>
          </a:p>
        </p:txBody>
      </p:sp>
      <p:sp>
        <p:nvSpPr>
          <p:cNvPr id="63" name="본문 첫 번째 줄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xfrm>
            <a:off x="11993880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섹션 제목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섹션 제목</a:t>
            </a:r>
          </a:p>
        </p:txBody>
      </p:sp>
      <p:sp>
        <p:nvSpPr>
          <p:cNvPr id="72" name="슬라이드 번호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0" name="슬라이드 부제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1pPr>
          </a:lstStyle>
          <a:p>
            <a:pPr/>
            <a:r>
              <a:t>슬라이드 부제</a:t>
            </a:r>
          </a:p>
        </p:txBody>
      </p:sp>
      <p:sp>
        <p:nvSpPr>
          <p:cNvPr id="81" name="슬라이드 번호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의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89" name="본문 첫 번째 줄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의제 부제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 sz="4400"/>
            </a:lvl1pPr>
          </a:lstStyle>
          <a:p>
            <a:pPr/>
            <a:r>
              <a:t>의제 부제</a:t>
            </a:r>
          </a:p>
        </p:txBody>
      </p:sp>
      <p:sp>
        <p:nvSpPr>
          <p:cNvPr id="91" name="슬라이드 번호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1987530" y="12684760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744681" marR="0" indent="-744681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j-lt"/>
          <a:ea typeface="+mj-ea"/>
          <a:cs typeface="+mj-cs"/>
          <a:sym typeface="배달의민족 주아 OTF"/>
        </a:defRPr>
      </a:lvl1pPr>
      <a:lvl2pPr marL="1290781" marR="0" indent="-744681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j-lt"/>
          <a:ea typeface="+mj-ea"/>
          <a:cs typeface="+mj-cs"/>
          <a:sym typeface="배달의민족 주아 OTF"/>
        </a:defRPr>
      </a:lvl2pPr>
      <a:lvl3pPr marL="1836881" marR="0" indent="-744681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j-lt"/>
          <a:ea typeface="+mj-ea"/>
          <a:cs typeface="+mj-cs"/>
          <a:sym typeface="배달의민족 주아 OTF"/>
        </a:defRPr>
      </a:lvl3pPr>
      <a:lvl4pPr marL="2382981" marR="0" indent="-744681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j-lt"/>
          <a:ea typeface="+mj-ea"/>
          <a:cs typeface="+mj-cs"/>
          <a:sym typeface="배달의민족 주아 OTF"/>
        </a:defRPr>
      </a:lvl4pPr>
      <a:lvl5pPr marL="2929081" marR="0" indent="-744681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j-lt"/>
          <a:ea typeface="+mj-ea"/>
          <a:cs typeface="+mj-cs"/>
          <a:sym typeface="배달의민족 주아 OTF"/>
        </a:defRPr>
      </a:lvl5pPr>
      <a:lvl6pPr marL="3475181" marR="0" indent="-744681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j-lt"/>
          <a:ea typeface="+mj-ea"/>
          <a:cs typeface="+mj-cs"/>
          <a:sym typeface="배달의민족 주아 OTF"/>
        </a:defRPr>
      </a:lvl6pPr>
      <a:lvl7pPr marL="4021281" marR="0" indent="-744681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j-lt"/>
          <a:ea typeface="+mj-ea"/>
          <a:cs typeface="+mj-cs"/>
          <a:sym typeface="배달의민족 주아 OTF"/>
        </a:defRPr>
      </a:lvl7pPr>
      <a:lvl8pPr marL="4567381" marR="0" indent="-744681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j-lt"/>
          <a:ea typeface="+mj-ea"/>
          <a:cs typeface="+mj-cs"/>
          <a:sym typeface="배달의민족 주아 OTF"/>
        </a:defRPr>
      </a:lvl8pPr>
      <a:lvl9pPr marL="5113481" marR="0" indent="-744681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6000" u="none">
          <a:solidFill>
            <a:srgbClr val="000000"/>
          </a:solidFill>
          <a:uFillTx/>
          <a:latin typeface="+mj-lt"/>
          <a:ea typeface="+mj-ea"/>
          <a:cs typeface="+mj-cs"/>
          <a:sym typeface="배달의민족 주아 OTF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eg"/><Relationship Id="rId3" Type="http://schemas.openxmlformats.org/officeDocument/2006/relationships/image" Target="../media/image2.tif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tif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tif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tif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jpe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arxiv.org/pdf/1508.07909.pdf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자연어처리 책 정리 발표 1주차"/>
          <p:cNvSpPr txBox="1"/>
          <p:nvPr/>
        </p:nvSpPr>
        <p:spPr>
          <a:xfrm>
            <a:off x="1580197" y="1970980"/>
            <a:ext cx="21223606" cy="201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pPr/>
            <a:r>
              <a:t>자연어처리 책 정리 발표 1주차</a:t>
            </a:r>
          </a:p>
        </p:txBody>
      </p:sp>
      <p:pic>
        <p:nvPicPr>
          <p:cNvPr id="152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57580" y="5200497"/>
            <a:ext cx="5068841" cy="6512429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슬라이드 번호"/>
          <p:cNvSpPr txBox="1"/>
          <p:nvPr>
            <p:ph type="sldNum" sz="quarter" idx="4294967295"/>
          </p:nvPr>
        </p:nvSpPr>
        <p:spPr>
          <a:xfrm>
            <a:off x="12064999" y="12684760"/>
            <a:ext cx="26162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4" name="2022.03.18(금)"/>
          <p:cNvSpPr txBox="1"/>
          <p:nvPr/>
        </p:nvSpPr>
        <p:spPr>
          <a:xfrm>
            <a:off x="19185267" y="11960818"/>
            <a:ext cx="3616301" cy="656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lnSpc>
                <a:spcPct val="100000"/>
              </a:lnSpc>
              <a:defRPr spc="-44" sz="4400"/>
            </a:lvl1pPr>
          </a:lstStyle>
          <a:p>
            <a:pPr/>
            <a:r>
              <a:t>2022.03.18(금)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1. 서브워드 분절"/>
          <p:cNvSpPr txBox="1"/>
          <p:nvPr/>
        </p:nvSpPr>
        <p:spPr>
          <a:xfrm>
            <a:off x="448614" y="389323"/>
            <a:ext cx="386969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1. 서브워드 분절</a:t>
            </a:r>
          </a:p>
        </p:txBody>
      </p:sp>
      <p:sp>
        <p:nvSpPr>
          <p:cNvPr id="204" name="주의할 점!…"/>
          <p:cNvSpPr txBox="1"/>
          <p:nvPr/>
        </p:nvSpPr>
        <p:spPr>
          <a:xfrm>
            <a:off x="1333659" y="3059430"/>
            <a:ext cx="21716682" cy="7597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주의할 점!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</a:p>
          <a:p>
            <a:pPr marL="1316181" indent="-1316181" algn="l" defTabSz="2438338">
              <a:lnSpc>
                <a:spcPct val="100000"/>
              </a:lnSpc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training set 의 </a:t>
            </a:r>
            <a:r>
              <a:rPr>
                <a:solidFill>
                  <a:schemeClr val="accent5"/>
                </a:solidFill>
              </a:rPr>
              <a:t>통계의 기반해서</a:t>
            </a:r>
            <a:r>
              <a:t> segmentation 이 결정되기 때문에 test set 과 같은 도메인인게 중요함</a:t>
            </a:r>
          </a:p>
          <a:p>
            <a:pPr marL="1316181" indent="-1316181" algn="l" defTabSz="2438338">
              <a:lnSpc>
                <a:spcPct val="100000"/>
              </a:lnSpc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한국어의 경우 </a:t>
            </a:r>
            <a:r>
              <a:rPr>
                <a:solidFill>
                  <a:schemeClr val="accent5"/>
                </a:solidFill>
              </a:rPr>
              <a:t>띄어쓰기가 제멋대로인 경우가 많아서</a:t>
            </a:r>
            <a:r>
              <a:t> normalization 없이 바로 subword segmentation 을 적용하는 것은 위험</a:t>
            </a:r>
          </a:p>
          <a:p>
            <a:pPr marL="1316181" indent="-1316181" algn="l" defTabSz="2438338">
              <a:lnSpc>
                <a:spcPct val="100000"/>
              </a:lnSpc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rPr>
                <a:solidFill>
                  <a:schemeClr val="accent5"/>
                </a:solidFill>
              </a:rPr>
              <a:t>형태소 분석기를 통한 tokenization 을 진행한 이후</a:t>
            </a:r>
            <a:r>
              <a:t>, subword segmentation 을 적용하는 것을 권장</a:t>
            </a:r>
          </a:p>
        </p:txBody>
      </p:sp>
      <p:sp>
        <p:nvSpPr>
          <p:cNvPr id="205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2. 분절 복원"/>
          <p:cNvSpPr txBox="1"/>
          <p:nvPr/>
        </p:nvSpPr>
        <p:spPr>
          <a:xfrm>
            <a:off x="7840979" y="5851525"/>
            <a:ext cx="8702041" cy="201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pPr/>
            <a:r>
              <a:t>2. 분절 복원</a:t>
            </a:r>
          </a:p>
        </p:txBody>
      </p:sp>
      <p:sp>
        <p:nvSpPr>
          <p:cNvPr id="208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2. 분절 복원"/>
          <p:cNvSpPr txBox="1"/>
          <p:nvPr/>
        </p:nvSpPr>
        <p:spPr>
          <a:xfrm>
            <a:off x="448347" y="389323"/>
            <a:ext cx="297688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2. 분절 복원</a:t>
            </a:r>
          </a:p>
        </p:txBody>
      </p:sp>
      <p:sp>
        <p:nvSpPr>
          <p:cNvPr id="211" name="분절 복원(detokenization)이 필요한 이유…"/>
          <p:cNvSpPr txBox="1"/>
          <p:nvPr/>
        </p:nvSpPr>
        <p:spPr>
          <a:xfrm>
            <a:off x="2578988" y="3885565"/>
            <a:ext cx="19226023" cy="5944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분절 복원</a:t>
            </a:r>
            <a:r>
              <a:t>(detokenization)이 필요한 이유</a:t>
            </a:r>
          </a:p>
          <a:p>
            <a:pPr algn="l" defTabSz="2438338">
              <a:spcBef>
                <a:spcPts val="2400"/>
              </a:spcBef>
              <a:defRPr sz="6000"/>
            </a:pPr>
          </a:p>
          <a:p>
            <a:pPr algn="l" defTabSz="2438338">
              <a:spcBef>
                <a:spcPts val="2400"/>
              </a:spcBef>
              <a:defRPr sz="6000"/>
            </a:pPr>
            <a:r>
              <a:t>자연어 생성 task 에 필요</a:t>
            </a:r>
          </a:p>
          <a:p>
            <a:pPr algn="l" defTabSz="2438338">
              <a:spcBef>
                <a:spcPts val="2400"/>
              </a:spcBef>
              <a:defRPr sz="6000"/>
            </a:pPr>
            <a:r>
              <a:t>원래 neural network 에 들어갔던 형태를 다시 </a:t>
            </a:r>
            <a:r>
              <a:rPr>
                <a:solidFill>
                  <a:schemeClr val="accent5"/>
                </a:solidFill>
              </a:rPr>
              <a:t>사람이 읽을 수 있는</a:t>
            </a:r>
            <a:endParaRPr>
              <a:solidFill>
                <a:schemeClr val="accent5"/>
              </a:solidFill>
            </a:endParaRPr>
          </a:p>
          <a:p>
            <a:pPr algn="l" defTabSz="2438338"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형태로 복원하는 과정</a:t>
            </a:r>
            <a:r>
              <a:t>이 필요</a:t>
            </a:r>
          </a:p>
          <a:p>
            <a:pPr algn="l" defTabSz="2438338">
              <a:spcBef>
                <a:spcPts val="2400"/>
              </a:spcBef>
              <a:defRPr sz="6000"/>
            </a:pPr>
            <a:r>
              <a:t>결과를 사람이 봐야하기 때문!</a:t>
            </a:r>
          </a:p>
        </p:txBody>
      </p:sp>
      <p:sp>
        <p:nvSpPr>
          <p:cNvPr id="212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2. 분절 복원"/>
          <p:cNvSpPr txBox="1"/>
          <p:nvPr/>
        </p:nvSpPr>
        <p:spPr>
          <a:xfrm>
            <a:off x="448347" y="389323"/>
            <a:ext cx="297688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2. 분절 복원</a:t>
            </a:r>
          </a:p>
        </p:txBody>
      </p:sp>
      <p:sp>
        <p:nvSpPr>
          <p:cNvPr id="215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29" name="그룹"/>
          <p:cNvGrpSpPr/>
          <p:nvPr/>
        </p:nvGrpSpPr>
        <p:grpSpPr>
          <a:xfrm>
            <a:off x="1524040" y="1696702"/>
            <a:ext cx="21335919" cy="10322596"/>
            <a:chOff x="0" y="0"/>
            <a:chExt cx="21335917" cy="10322594"/>
          </a:xfrm>
        </p:grpSpPr>
        <p:sp>
          <p:nvSpPr>
            <p:cNvPr id="216" name="Tokenization…"/>
            <p:cNvSpPr txBox="1"/>
            <p:nvPr/>
          </p:nvSpPr>
          <p:spPr>
            <a:xfrm>
              <a:off x="0" y="0"/>
              <a:ext cx="19752137" cy="96507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2438338">
                <a:lnSpc>
                  <a:spcPct val="100000"/>
                </a:lnSpc>
                <a:spcBef>
                  <a:spcPts val="2400"/>
                </a:spcBef>
                <a:defRPr sz="6000"/>
              </a:pPr>
              <a:r>
                <a:t>Tokenization</a:t>
              </a:r>
            </a:p>
            <a:p>
              <a:pPr marL="1096818" indent="-1096818" algn="l" defTabSz="2438338">
                <a:lnSpc>
                  <a:spcPct val="100000"/>
                </a:lnSpc>
                <a:spcBef>
                  <a:spcPts val="2400"/>
                </a:spcBef>
                <a:buClr>
                  <a:srgbClr val="000000"/>
                </a:buClr>
                <a:buSzPct val="100000"/>
                <a:buAutoNum type="arabicPeriod" startAt="1"/>
                <a:defRPr sz="6000"/>
              </a:pPr>
              <a:r>
                <a:rPr sz="5000"/>
                <a:t>영어 원문</a:t>
              </a:r>
              <a:br/>
              <a:r>
                <a:rPr sz="4000"/>
                <a:t>There's currently over a thousand TED Talks on the TED website.</a:t>
              </a:r>
              <a:br>
                <a:rPr sz="4000"/>
              </a:br>
            </a:p>
            <a:p>
              <a:pPr marL="1096818" indent="-1096818" algn="l" defTabSz="2438338">
                <a:lnSpc>
                  <a:spcPct val="100000"/>
                </a:lnSpc>
                <a:spcBef>
                  <a:spcPts val="2400"/>
                </a:spcBef>
                <a:buClr>
                  <a:srgbClr val="000000"/>
                </a:buClr>
                <a:buSzPct val="100000"/>
                <a:buAutoNum type="arabicPeriod" startAt="1"/>
                <a:defRPr sz="6000"/>
              </a:pPr>
              <a:r>
                <a:rPr sz="5000"/>
                <a:t>tokenization 을 수행하고, </a:t>
              </a:r>
              <a:r>
                <a:rPr sz="5000">
                  <a:solidFill>
                    <a:schemeClr val="accent5"/>
                  </a:solidFill>
                </a:rPr>
                <a:t>기존 띄어쓰기와 구분을 위해</a:t>
              </a:r>
              <a:r>
                <a:rPr sz="5000"/>
                <a:t> '▁'(U+2581) 삽입</a:t>
              </a:r>
              <a:br/>
              <a:r>
                <a:rPr sz="4000"/>
                <a:t>▁There 's ▁currently ▁over ▁a ▁thousand ▁TED ▁Talks ▁on ▁the ▁TED </a:t>
              </a:r>
              <a:br>
                <a:rPr sz="4000"/>
              </a:br>
              <a:r>
                <a:rPr sz="4000"/>
                <a:t>▁website .</a:t>
              </a:r>
              <a:br>
                <a:rPr sz="4000"/>
              </a:br>
              <a:endParaRPr sz="4000"/>
            </a:p>
            <a:p>
              <a:pPr marL="1316181" indent="-1316181" algn="l" defTabSz="2438338">
                <a:lnSpc>
                  <a:spcPct val="100000"/>
                </a:lnSpc>
                <a:spcBef>
                  <a:spcPts val="2400"/>
                </a:spcBef>
                <a:buClr>
                  <a:srgbClr val="000000"/>
                </a:buClr>
                <a:buSzPct val="100000"/>
                <a:buAutoNum type="arabicPeriod" startAt="1"/>
                <a:defRPr sz="5000"/>
              </a:pPr>
              <a:r>
                <a:t>subword segmentation 을 수행, 공백 구분 위한 ▁ 삽입</a:t>
              </a:r>
              <a:br/>
              <a:r>
                <a:rPr sz="4000"/>
                <a:t>▁▁There ▁'s ▁▁currently ▁▁over ▁▁a ▁▁thousand ▁▁TED ▁▁T al ks </a:t>
              </a:r>
              <a:br>
                <a:rPr sz="4000"/>
              </a:br>
              <a:r>
                <a:rPr sz="4000"/>
                <a:t>▁▁on ▁▁the ▁▁TED ▁▁we b site ▁.</a:t>
              </a:r>
              <a:br>
                <a:rPr sz="4000"/>
              </a:br>
            </a:p>
          </p:txBody>
        </p:sp>
        <p:sp>
          <p:nvSpPr>
            <p:cNvPr id="217" name="직사각형"/>
            <p:cNvSpPr/>
            <p:nvPr/>
          </p:nvSpPr>
          <p:spPr>
            <a:xfrm>
              <a:off x="7979572" y="7929441"/>
              <a:ext cx="1202966" cy="521698"/>
            </a:xfrm>
            <a:prstGeom prst="rect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13030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Avenir Next Regular"/>
                  <a:ea typeface="Avenir Next Regular"/>
                  <a:cs typeface="Avenir Next Regular"/>
                  <a:sym typeface="Avenir Next Regular"/>
                </a:defRPr>
              </a:pPr>
            </a:p>
          </p:txBody>
        </p:sp>
        <p:sp>
          <p:nvSpPr>
            <p:cNvPr id="218" name="선"/>
            <p:cNvSpPr/>
            <p:nvPr/>
          </p:nvSpPr>
          <p:spPr>
            <a:xfrm flipV="1">
              <a:off x="6654428" y="8524296"/>
              <a:ext cx="1270001" cy="1270001"/>
            </a:xfrm>
            <a:prstGeom prst="line">
              <a:avLst/>
            </a:prstGeom>
            <a:noFill/>
            <a:ln w="762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19" name="'▁' 2개 원문에서 띄어쓰기인 부분"/>
            <p:cNvSpPr txBox="1"/>
            <p:nvPr/>
          </p:nvSpPr>
          <p:spPr>
            <a:xfrm>
              <a:off x="3642676" y="9687594"/>
              <a:ext cx="5095876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'▁' 2개 원문에서 띄어쓰기인 부분</a:t>
              </a:r>
            </a:p>
          </p:txBody>
        </p:sp>
        <p:sp>
          <p:nvSpPr>
            <p:cNvPr id="220" name="직사각형"/>
            <p:cNvSpPr/>
            <p:nvPr/>
          </p:nvSpPr>
          <p:spPr>
            <a:xfrm>
              <a:off x="9991310" y="8716500"/>
              <a:ext cx="572069" cy="381001"/>
            </a:xfrm>
            <a:prstGeom prst="rect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130300">
                <a:lnSpc>
                  <a:spcPct val="100000"/>
                </a:lnSpc>
                <a:defRPr sz="3200">
                  <a:solidFill>
                    <a:srgbClr val="FFFFFF"/>
                  </a:solidFill>
                  <a:latin typeface="Avenir Next Regular"/>
                  <a:ea typeface="Avenir Next Regular"/>
                  <a:cs typeface="Avenir Next Regular"/>
                  <a:sym typeface="Avenir Next Regular"/>
                </a:defRPr>
              </a:pPr>
            </a:p>
          </p:txBody>
        </p:sp>
        <p:sp>
          <p:nvSpPr>
            <p:cNvPr id="221" name="선"/>
            <p:cNvSpPr/>
            <p:nvPr/>
          </p:nvSpPr>
          <p:spPr>
            <a:xfrm flipH="1">
              <a:off x="10629554" y="9067669"/>
              <a:ext cx="987038" cy="1"/>
            </a:xfrm>
            <a:prstGeom prst="line">
              <a:avLst/>
            </a:prstGeom>
            <a:noFill/>
            <a:ln w="762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22" name="'▁' 1개 tokenization 수행 과정에서 띄어쓰기인 경우"/>
            <p:cNvSpPr txBox="1"/>
            <p:nvPr/>
          </p:nvSpPr>
          <p:spPr>
            <a:xfrm>
              <a:off x="11786815" y="8750169"/>
              <a:ext cx="7875271" cy="635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'▁' 1개 tokenization 수행 과정에서 띄어쓰기인 경우</a:t>
              </a:r>
            </a:p>
          </p:txBody>
        </p:sp>
        <p:sp>
          <p:nvSpPr>
            <p:cNvPr id="223" name="선"/>
            <p:cNvSpPr/>
            <p:nvPr/>
          </p:nvSpPr>
          <p:spPr>
            <a:xfrm>
              <a:off x="9024027" y="8649327"/>
              <a:ext cx="1" cy="304801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24" name="선"/>
            <p:cNvSpPr/>
            <p:nvPr/>
          </p:nvSpPr>
          <p:spPr>
            <a:xfrm flipH="1" flipV="1">
              <a:off x="9090157" y="9048554"/>
              <a:ext cx="346729" cy="346729"/>
            </a:xfrm>
            <a:prstGeom prst="line">
              <a:avLst/>
            </a:prstGeom>
            <a:noFill/>
            <a:ln w="762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25" name="그냥 띄어쓰기로 되어있는 부분은 subword segmentation 수행으로 인해 생긴 공백"/>
            <p:cNvSpPr txBox="1"/>
            <p:nvPr/>
          </p:nvSpPr>
          <p:spPr>
            <a:xfrm>
              <a:off x="9466624" y="9259522"/>
              <a:ext cx="11869294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그냥 띄어쓰기로 되어있는 부분은 subword segmentation 수행으로 인해 생긴 공백</a:t>
              </a:r>
            </a:p>
          </p:txBody>
        </p:sp>
        <p:sp>
          <p:nvSpPr>
            <p:cNvPr id="226" name="선"/>
            <p:cNvSpPr/>
            <p:nvPr/>
          </p:nvSpPr>
          <p:spPr>
            <a:xfrm>
              <a:off x="8631854" y="8649327"/>
              <a:ext cx="1" cy="304801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27" name="선"/>
            <p:cNvSpPr/>
            <p:nvPr/>
          </p:nvSpPr>
          <p:spPr>
            <a:xfrm>
              <a:off x="3247433" y="4736465"/>
              <a:ext cx="1" cy="304801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28" name="선"/>
            <p:cNvSpPr/>
            <p:nvPr/>
          </p:nvSpPr>
          <p:spPr>
            <a:xfrm>
              <a:off x="3590232" y="5464758"/>
              <a:ext cx="1" cy="304801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2. 분절 복원"/>
          <p:cNvSpPr txBox="1"/>
          <p:nvPr/>
        </p:nvSpPr>
        <p:spPr>
          <a:xfrm>
            <a:off x="448347" y="389323"/>
            <a:ext cx="297688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2. 분절 복원</a:t>
            </a:r>
          </a:p>
        </p:txBody>
      </p:sp>
      <p:sp>
        <p:nvSpPr>
          <p:cNvPr id="232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3" name="Detokenization…"/>
          <p:cNvSpPr txBox="1"/>
          <p:nvPr/>
        </p:nvSpPr>
        <p:spPr>
          <a:xfrm>
            <a:off x="1524040" y="2719704"/>
            <a:ext cx="18370251" cy="82765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Detokenization</a:t>
            </a:r>
          </a:p>
          <a:p>
            <a:pPr marL="1096818" indent="-1096818" algn="l" defTabSz="2438338">
              <a:lnSpc>
                <a:spcPct val="100000"/>
              </a:lnSpc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rPr sz="5000"/>
              <a:t>whitespace 를 제거</a:t>
            </a:r>
            <a:br>
              <a:rPr sz="5000"/>
            </a:br>
            <a:r>
              <a:rPr sz="4000"/>
              <a:t>▁▁There▁'s▁▁currently▁▁over▁▁a▁▁thousand▁▁TED▁▁Talks </a:t>
            </a:r>
            <a:br>
              <a:rPr sz="4000"/>
            </a:br>
            <a:r>
              <a:rPr sz="4000"/>
              <a:t>▁▁on▁▁the▁▁TED▁▁website▁.</a:t>
            </a:r>
            <a:br>
              <a:rPr sz="4000"/>
            </a:br>
          </a:p>
          <a:p>
            <a:pPr marL="1096818" indent="-1096818" algn="l" defTabSz="2438338">
              <a:lnSpc>
                <a:spcPct val="100000"/>
              </a:lnSpc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rPr sz="5000"/>
              <a:t>▁▁ 을 white space 로 치환</a:t>
            </a:r>
            <a:br/>
            <a:r>
              <a:rPr sz="4000"/>
              <a:t>There▁'s currently over a thousand TED Talks on the TED website▁.</a:t>
            </a:r>
            <a:br>
              <a:rPr sz="4000"/>
            </a:br>
            <a:endParaRPr sz="4000"/>
          </a:p>
          <a:p>
            <a:pPr marL="1316181" indent="-1316181" algn="l" defTabSz="2438338">
              <a:lnSpc>
                <a:spcPct val="100000"/>
              </a:lnSpc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5000"/>
            </a:pPr>
            <a:r>
              <a:t>▁ 를 제거</a:t>
            </a:r>
            <a:br/>
            <a:r>
              <a:rPr sz="4000"/>
              <a:t>There's currently over a thousand TED Talks on the TED website.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3. 차원 축소"/>
          <p:cNvSpPr txBox="1"/>
          <p:nvPr/>
        </p:nvSpPr>
        <p:spPr>
          <a:xfrm>
            <a:off x="7793354" y="5851525"/>
            <a:ext cx="8797291" cy="201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pPr/>
            <a:r>
              <a:t>3. 차원 축소</a:t>
            </a:r>
          </a:p>
        </p:txBody>
      </p:sp>
      <p:sp>
        <p:nvSpPr>
          <p:cNvPr id="236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3. 차원 축소"/>
          <p:cNvSpPr txBox="1"/>
          <p:nvPr/>
        </p:nvSpPr>
        <p:spPr>
          <a:xfrm>
            <a:off x="445172" y="389323"/>
            <a:ext cx="300863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3. 차원 축소</a:t>
            </a:r>
          </a:p>
        </p:txBody>
      </p:sp>
      <p:sp>
        <p:nvSpPr>
          <p:cNvPr id="239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0" name="높은 차원에서 데이터를 표현하면 희소성 문제가 많이 나타남…"/>
          <p:cNvSpPr txBox="1"/>
          <p:nvPr/>
        </p:nvSpPr>
        <p:spPr>
          <a:xfrm>
            <a:off x="3713988" y="5878830"/>
            <a:ext cx="16956025" cy="19583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높은 차원</a:t>
            </a:r>
            <a:r>
              <a:t>에서 데이터를 표현하면 </a:t>
            </a:r>
            <a:r>
              <a:rPr>
                <a:solidFill>
                  <a:schemeClr val="accent5"/>
                </a:solidFill>
              </a:rPr>
              <a:t>희소성 문제</a:t>
            </a:r>
            <a:r>
              <a:t>가 많이 나타남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같은 정보를 표현할 때 </a:t>
            </a:r>
            <a:r>
              <a:rPr>
                <a:solidFill>
                  <a:schemeClr val="accent5"/>
                </a:solidFill>
              </a:rPr>
              <a:t>더 낮은 차원을 사용하는 것이 중요함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3. 차원 축소"/>
          <p:cNvSpPr txBox="1"/>
          <p:nvPr/>
        </p:nvSpPr>
        <p:spPr>
          <a:xfrm>
            <a:off x="445172" y="389323"/>
            <a:ext cx="300863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3. 차원 축소</a:t>
            </a:r>
          </a:p>
        </p:txBody>
      </p:sp>
      <p:sp>
        <p:nvSpPr>
          <p:cNvPr id="243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4" name="주성분 분석(principal component analysis, PCA)"/>
          <p:cNvSpPr txBox="1"/>
          <p:nvPr/>
        </p:nvSpPr>
        <p:spPr>
          <a:xfrm>
            <a:off x="1882179" y="1712906"/>
            <a:ext cx="15060931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주성분 분석</a:t>
            </a:r>
            <a:r>
              <a:t>(principal component analysis, PCA)</a:t>
            </a:r>
          </a:p>
        </p:txBody>
      </p:sp>
      <p:pic>
        <p:nvPicPr>
          <p:cNvPr id="245" name="IMG_0386.JPG" descr="IMG_038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73663" y="3110932"/>
            <a:ext cx="6572038" cy="3488815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원 데이터의 분포를 최대한 보존하면서 고차원 공간의 데이터를 저차원 공간으로 변환함…"/>
          <p:cNvSpPr txBox="1"/>
          <p:nvPr/>
        </p:nvSpPr>
        <p:spPr>
          <a:xfrm>
            <a:off x="1882179" y="7669218"/>
            <a:ext cx="21516976" cy="433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5000"/>
            </a:pPr>
            <a:r>
              <a:t>원 데이터의 분포를 최대한 보존하면서 </a:t>
            </a:r>
            <a:r>
              <a:rPr>
                <a:solidFill>
                  <a:schemeClr val="accent5"/>
                </a:solidFill>
              </a:rPr>
              <a:t>고차원 공간의 데이터</a:t>
            </a:r>
            <a:r>
              <a:t>를 </a:t>
            </a:r>
            <a:r>
              <a:rPr>
                <a:solidFill>
                  <a:schemeClr val="accent5"/>
                </a:solidFill>
              </a:rPr>
              <a:t>저차원 공간</a:t>
            </a:r>
            <a:r>
              <a:t>으로 변환함</a:t>
            </a:r>
          </a:p>
          <a:p>
            <a:pPr algn="l" defTabSz="2438338">
              <a:spcBef>
                <a:spcPts val="2400"/>
              </a:spcBef>
              <a:defRPr sz="5000"/>
            </a:pPr>
            <a:r>
              <a:rPr>
                <a:solidFill>
                  <a:schemeClr val="accent5"/>
                </a:solidFill>
              </a:rPr>
              <a:t>기존의 변수를 조합</a:t>
            </a:r>
            <a:r>
              <a:t>하여 </a:t>
            </a:r>
            <a:r>
              <a:rPr>
                <a:solidFill>
                  <a:schemeClr val="accent5"/>
                </a:solidFill>
              </a:rPr>
              <a:t>서로 연관성이 없는 새로운 변수</a:t>
            </a:r>
            <a:r>
              <a:t>, 즉 </a:t>
            </a:r>
            <a:r>
              <a:rPr>
                <a:solidFill>
                  <a:schemeClr val="accent5"/>
                </a:solidFill>
              </a:rPr>
              <a:t>주성분</a:t>
            </a:r>
            <a:r>
              <a:t>들을 만들어 냄</a:t>
            </a:r>
          </a:p>
          <a:p>
            <a:pPr algn="l" defTabSz="2438338">
              <a:spcBef>
                <a:spcPts val="2400"/>
              </a:spcBef>
              <a:defRPr sz="5000"/>
            </a:pPr>
            <a:r>
              <a:t>만약 3개의 변수가 있는 데이터에서 기존의 변수를 조합해 3개의 주성분을 만들 수 있는데 </a:t>
            </a:r>
            <a:br/>
            <a:r>
              <a:t>만일 </a:t>
            </a:r>
            <a:r>
              <a:rPr>
                <a:solidFill>
                  <a:schemeClr val="accent5"/>
                </a:solidFill>
              </a:rPr>
              <a:t>PC1(주성분1)이 원 데이터의 분포(성질)의 약 90%를 보존한다면,</a:t>
            </a:r>
            <a:r>
              <a:t> 10% 정도의 정보는 </a:t>
            </a:r>
            <a:br/>
            <a:r>
              <a:t>잃어버리더라도, 합리적인 분석에 큰 무리가 없으므로 </a:t>
            </a:r>
            <a:r>
              <a:rPr>
                <a:solidFill>
                  <a:schemeClr val="accent5"/>
                </a:solidFill>
              </a:rPr>
              <a:t>PC1 만 택해서 1차원 데이터로 차원을 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줄일 수 있음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3. 차원 축소"/>
          <p:cNvSpPr txBox="1"/>
          <p:nvPr/>
        </p:nvSpPr>
        <p:spPr>
          <a:xfrm>
            <a:off x="445172" y="389323"/>
            <a:ext cx="300863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3. 차원 축소</a:t>
            </a:r>
          </a:p>
        </p:txBody>
      </p:sp>
      <p:sp>
        <p:nvSpPr>
          <p:cNvPr id="249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주의할 점…"/>
          <p:cNvSpPr txBox="1"/>
          <p:nvPr/>
        </p:nvSpPr>
        <p:spPr>
          <a:xfrm>
            <a:off x="1699917" y="3999230"/>
            <a:ext cx="20984165" cy="571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주의할 점</a:t>
            </a:r>
          </a:p>
          <a:p>
            <a:pPr marL="1316181" indent="-1316181" algn="l" defTabSz="2438338">
              <a:lnSpc>
                <a:spcPct val="100000"/>
              </a:lnSpc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rPr>
                <a:solidFill>
                  <a:schemeClr val="accent5"/>
                </a:solidFill>
              </a:rPr>
              <a:t>실제 데이터(점)의 위치</a:t>
            </a:r>
            <a:r>
              <a:t>와 </a:t>
            </a:r>
            <a:r>
              <a:rPr>
                <a:solidFill>
                  <a:schemeClr val="accent5"/>
                </a:solidFill>
              </a:rPr>
              <a:t>축소하고자 하는 평면(차원)에 투사된 점</a:t>
            </a:r>
            <a:r>
              <a:t>의 </a:t>
            </a:r>
            <a:br/>
            <a:r>
              <a:rPr>
                <a:solidFill>
                  <a:schemeClr val="accent5"/>
                </a:solidFill>
              </a:rPr>
              <a:t>거리</a:t>
            </a:r>
            <a:r>
              <a:t>가 생길 수 밖에 없음 -&gt; </a:t>
            </a:r>
            <a:r>
              <a:rPr>
                <a:solidFill>
                  <a:schemeClr val="accent5"/>
                </a:solidFill>
              </a:rPr>
              <a:t>정보의 손실</a:t>
            </a:r>
            <a:r>
              <a:t>을 의미함</a:t>
            </a:r>
          </a:p>
          <a:p>
            <a:pPr marL="1316181" indent="-1316181" algn="l" defTabSz="2438338">
              <a:lnSpc>
                <a:spcPct val="100000"/>
              </a:lnSpc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너무 많은 정보가 손실된다면 효율적으로 정보를 학습하거나 복구할 수 </a:t>
            </a:r>
            <a:br/>
            <a:r>
              <a:t>없음 -&gt; </a:t>
            </a:r>
            <a:r>
              <a:rPr>
                <a:solidFill>
                  <a:schemeClr val="accent5"/>
                </a:solidFill>
              </a:rPr>
              <a:t>높은 차원에서 지나치게 낮은 차원으로 축소하기는 어려움</a:t>
            </a:r>
          </a:p>
          <a:p>
            <a:pPr marL="1316181" indent="-1316181" algn="l" defTabSz="2438338">
              <a:lnSpc>
                <a:spcPct val="100000"/>
              </a:lnSpc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데이터가 </a:t>
            </a:r>
            <a:r>
              <a:rPr>
                <a:solidFill>
                  <a:schemeClr val="accent5"/>
                </a:solidFill>
              </a:rPr>
              <a:t>비선형적</a:t>
            </a:r>
            <a:r>
              <a:t>으로 구성될수록 </a:t>
            </a:r>
            <a:r>
              <a:rPr>
                <a:solidFill>
                  <a:schemeClr val="accent5"/>
                </a:solidFill>
              </a:rPr>
              <a:t>어려움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3. 차원 축소"/>
          <p:cNvSpPr txBox="1"/>
          <p:nvPr/>
        </p:nvSpPr>
        <p:spPr>
          <a:xfrm>
            <a:off x="445172" y="389323"/>
            <a:ext cx="300863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3. 차원 축소</a:t>
            </a:r>
          </a:p>
        </p:txBody>
      </p:sp>
      <p:sp>
        <p:nvSpPr>
          <p:cNvPr id="253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4" name="매니폴드 가설(manifold hypotehsis)…"/>
          <p:cNvSpPr txBox="1"/>
          <p:nvPr/>
        </p:nvSpPr>
        <p:spPr>
          <a:xfrm>
            <a:off x="2382773" y="5091429"/>
            <a:ext cx="19618453" cy="353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매니폴드 가설</a:t>
            </a:r>
            <a:r>
              <a:t>(manifold hypotehsis) 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높은 차원에 존재하는 데이터들의 경우, 실제로는 데이터들을 아우르는 </a:t>
            </a:r>
            <a:br/>
            <a:r>
              <a:t>낮은 차원의 다양체(manifold)가 존재한다는 매니폴드 가설을 통해 </a:t>
            </a:r>
            <a:br/>
            <a:r>
              <a:t>비선형적인 데이터의 차원 축소에 더 효율적으로 접근할 수 있음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목차"/>
          <p:cNvSpPr txBox="1"/>
          <p:nvPr/>
        </p:nvSpPr>
        <p:spPr>
          <a:xfrm>
            <a:off x="10901934" y="949759"/>
            <a:ext cx="2580133" cy="16306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목차</a:t>
            </a:r>
          </a:p>
        </p:txBody>
      </p:sp>
      <p:sp>
        <p:nvSpPr>
          <p:cNvPr id="157" name="서브워드 분절…"/>
          <p:cNvSpPr txBox="1"/>
          <p:nvPr/>
        </p:nvSpPr>
        <p:spPr>
          <a:xfrm>
            <a:off x="7709179" y="3216648"/>
            <a:ext cx="8965642" cy="9549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marL="1754909" indent="-1754909">
              <a:lnSpc>
                <a:spcPct val="120000"/>
              </a:lnSpc>
              <a:buClr>
                <a:srgbClr val="000000"/>
              </a:buClr>
              <a:buSzPct val="100000"/>
              <a:buAutoNum type="arabicPeriod" startAt="1"/>
              <a:defRPr sz="10000"/>
            </a:pPr>
            <a:r>
              <a:t>서브워드 분절</a:t>
            </a:r>
          </a:p>
          <a:p>
            <a:pPr marL="1754909" indent="-1754909">
              <a:lnSpc>
                <a:spcPct val="120000"/>
              </a:lnSpc>
              <a:buClr>
                <a:srgbClr val="000000"/>
              </a:buClr>
              <a:buSzPct val="100000"/>
              <a:buAutoNum type="arabicPeriod" startAt="1"/>
              <a:defRPr sz="10000"/>
            </a:pPr>
            <a:r>
              <a:t>분절 복원</a:t>
            </a:r>
          </a:p>
          <a:p>
            <a:pPr marL="1754909" indent="-1754909">
              <a:lnSpc>
                <a:spcPct val="120000"/>
              </a:lnSpc>
              <a:buClr>
                <a:srgbClr val="000000"/>
              </a:buClr>
              <a:buSzPct val="100000"/>
              <a:buAutoNum type="arabicPeriod" startAt="1"/>
              <a:defRPr sz="10000"/>
            </a:pPr>
            <a:r>
              <a:t>차원 축소</a:t>
            </a:r>
          </a:p>
          <a:p>
            <a:pPr marL="1754909" indent="-1754909">
              <a:lnSpc>
                <a:spcPct val="120000"/>
              </a:lnSpc>
              <a:buClr>
                <a:srgbClr val="000000"/>
              </a:buClr>
              <a:buSzPct val="100000"/>
              <a:buAutoNum type="arabicPeriod" startAt="1"/>
              <a:defRPr sz="10000"/>
            </a:pPr>
            <a:r>
              <a:t>흔한 오해 1</a:t>
            </a:r>
          </a:p>
          <a:p>
            <a:pPr marL="1754909" indent="-1754909">
              <a:lnSpc>
                <a:spcPct val="120000"/>
              </a:lnSpc>
              <a:buClr>
                <a:srgbClr val="000000"/>
              </a:buClr>
              <a:buSzPct val="100000"/>
              <a:buAutoNum type="arabicPeriod" startAt="1"/>
              <a:defRPr sz="10000"/>
            </a:pPr>
            <a:r>
              <a:t>Word2Vec</a:t>
            </a:r>
          </a:p>
          <a:p>
            <a:pPr marL="1754909" indent="-1754909">
              <a:lnSpc>
                <a:spcPct val="120000"/>
              </a:lnSpc>
              <a:buClr>
                <a:srgbClr val="000000"/>
              </a:buClr>
              <a:buSzPct val="100000"/>
              <a:buAutoNum type="arabicPeriod" startAt="1"/>
              <a:defRPr sz="10000"/>
            </a:pPr>
            <a:r>
              <a:t>GloVe</a:t>
            </a:r>
          </a:p>
        </p:txBody>
      </p:sp>
      <p:sp>
        <p:nvSpPr>
          <p:cNvPr id="158" name="슬라이드 번호"/>
          <p:cNvSpPr txBox="1"/>
          <p:nvPr>
            <p:ph type="sldNum" sz="quarter" idx="4294967295"/>
          </p:nvPr>
        </p:nvSpPr>
        <p:spPr>
          <a:xfrm>
            <a:off x="12064999" y="12684760"/>
            <a:ext cx="26162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3. 차원 축소"/>
          <p:cNvSpPr txBox="1"/>
          <p:nvPr/>
        </p:nvSpPr>
        <p:spPr>
          <a:xfrm>
            <a:off x="445172" y="389323"/>
            <a:ext cx="300863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3. 차원 축소</a:t>
            </a:r>
          </a:p>
        </p:txBody>
      </p:sp>
      <p:sp>
        <p:nvSpPr>
          <p:cNvPr id="257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8" name="3차원 공간에 분포한 데이터를 아우르는 소용돌이 모양의 구부려진 2차원 매니폴드가  존재할 수 있음…"/>
          <p:cNvSpPr txBox="1"/>
          <p:nvPr/>
        </p:nvSpPr>
        <p:spPr>
          <a:xfrm>
            <a:off x="2236469" y="6462644"/>
            <a:ext cx="19911061" cy="6136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5000"/>
            </a:pPr>
            <a:r>
              <a:t>3차원 공간에 분포한 데이터를 아우르는 소용돌이 모양의 구부려진 2차원 매니폴드가 </a:t>
            </a:r>
            <a:br/>
            <a:r>
              <a:t>존재할 수 있음</a:t>
            </a:r>
          </a:p>
          <a:p>
            <a:pPr algn="l" defTabSz="2438338">
              <a:spcBef>
                <a:spcPts val="2400"/>
              </a:spcBef>
              <a:defRPr sz="5000"/>
            </a:pPr>
            <a:r>
              <a:rPr>
                <a:solidFill>
                  <a:schemeClr val="accent5"/>
                </a:solidFill>
              </a:rPr>
              <a:t>이런 매니폴드를 찾을 수 있다면</a:t>
            </a:r>
            <a:r>
              <a:t> </a:t>
            </a:r>
            <a:r>
              <a:rPr>
                <a:solidFill>
                  <a:schemeClr val="accent5"/>
                </a:solidFill>
              </a:rPr>
              <a:t>주성분 분석처럼 데이터를</a:t>
            </a:r>
            <a:r>
              <a:t> </a:t>
            </a:r>
            <a:r>
              <a:rPr>
                <a:solidFill>
                  <a:schemeClr val="accent5"/>
                </a:solidFill>
              </a:rPr>
              <a:t>고차원 평면에 선형적으로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투사하며 생긴 손실을 최소화 할 수 있음</a:t>
            </a:r>
            <a:endParaRPr>
              <a:solidFill>
                <a:schemeClr val="accent5"/>
              </a:solidFill>
            </a:endParaRPr>
          </a:p>
          <a:p>
            <a:pPr algn="l" defTabSz="2438338">
              <a:spcBef>
                <a:spcPts val="2400"/>
              </a:spcBef>
              <a:defRPr sz="5000"/>
            </a:pPr>
            <a:r>
              <a:t>특징</a:t>
            </a:r>
            <a:endParaRPr>
              <a:solidFill>
                <a:schemeClr val="accent5"/>
              </a:solidFill>
            </a:endParaRPr>
          </a:p>
          <a:p>
            <a:pPr algn="l" defTabSz="2438338">
              <a:spcBef>
                <a:spcPts val="2400"/>
              </a:spcBef>
              <a:defRPr sz="5000"/>
            </a:pPr>
            <a:r>
              <a:t>고차원상에서 가까운 거리에 있던 데이터 포인트들일지라도 매니폴드를 보다 저차원 </a:t>
            </a:r>
            <a:br/>
            <a:r>
              <a:t>공간으로 맵핑하면 오히려 거리가 멀어질 수 있음</a:t>
            </a:r>
          </a:p>
          <a:p>
            <a:pPr algn="l" defTabSz="2438338">
              <a:spcBef>
                <a:spcPts val="2400"/>
              </a:spcBef>
              <a:defRPr sz="5000">
                <a:solidFill>
                  <a:schemeClr val="accent5"/>
                </a:solidFill>
              </a:defRPr>
            </a:pPr>
            <a:r>
              <a:t>저차원의 공간상에서 가까운 점끼리는 실제로도 비슷한 특징을 갖음</a:t>
            </a:r>
          </a:p>
        </p:txBody>
      </p:sp>
      <p:pic>
        <p:nvPicPr>
          <p:cNvPr id="259" name="IMG_0388.JPG" descr="IMG_038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80495" y="1768090"/>
            <a:ext cx="5296025" cy="416721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62" name="그룹"/>
          <p:cNvGrpSpPr/>
          <p:nvPr/>
        </p:nvGrpSpPr>
        <p:grpSpPr>
          <a:xfrm>
            <a:off x="11542272" y="1918689"/>
            <a:ext cx="10115551" cy="4016617"/>
            <a:chOff x="0" y="0"/>
            <a:chExt cx="10115550" cy="4016615"/>
          </a:xfrm>
        </p:grpSpPr>
        <p:pic>
          <p:nvPicPr>
            <p:cNvPr id="260" name="이미지" descr="이미지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88309" y="0"/>
              <a:ext cx="9538932" cy="308742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1" name="3차원 공간상의 2차원 매니폴드를 2차원 공간에서 표현했을 때 각 점 사이의 최단 경로. 공간에 따라 최단 경로가 바뀌는 것을 볼 수 있음"/>
            <p:cNvSpPr txBox="1"/>
            <p:nvPr/>
          </p:nvSpPr>
          <p:spPr>
            <a:xfrm>
              <a:off x="0" y="3177272"/>
              <a:ext cx="10115550" cy="8393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2438338">
                <a:spcBef>
                  <a:spcPts val="2400"/>
                </a:spcBef>
                <a:defRPr sz="3000"/>
              </a:pPr>
              <a:r>
                <a:t>3차원 공간상의 2차원 매니폴드를 2차원 공간에서 표현했을 때</a:t>
              </a:r>
              <a:br/>
              <a:r>
                <a:t>각 점 사이의 최단 경로. 공간에 따라 최단 경로가 바뀌는 것을 볼 수 있음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3. 차원 축소"/>
          <p:cNvSpPr txBox="1"/>
          <p:nvPr/>
        </p:nvSpPr>
        <p:spPr>
          <a:xfrm>
            <a:off x="445172" y="389323"/>
            <a:ext cx="300863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3. 차원 축소</a:t>
            </a:r>
          </a:p>
        </p:txBody>
      </p:sp>
      <p:sp>
        <p:nvSpPr>
          <p:cNvPr id="265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6" name="저자는 딥러닝이 문제를 풀기 위해 차원 축소를 수행하는 과정은 데이터가…"/>
          <p:cNvSpPr txBox="1"/>
          <p:nvPr/>
        </p:nvSpPr>
        <p:spPr>
          <a:xfrm>
            <a:off x="713994" y="4240530"/>
            <a:ext cx="22956013" cy="523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저자는 </a:t>
            </a:r>
            <a:r>
              <a:rPr>
                <a:solidFill>
                  <a:schemeClr val="accent5"/>
                </a:solidFill>
              </a:rPr>
              <a:t>딥러닝이 문제를 풀기 위해 차원 축소를 수행하는 과정</a:t>
            </a:r>
            <a:r>
              <a:t>은 데이터가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존재하는 </a:t>
            </a:r>
            <a:r>
              <a:rPr>
                <a:solidFill>
                  <a:schemeClr val="accent5"/>
                </a:solidFill>
              </a:rPr>
              <a:t>고차원상에서 매니폴드를 찾는 과정</a:t>
            </a:r>
            <a:r>
              <a:t>이라고 얘기하고 주성분 분석(PCA)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과 같이 다른 선형적인 방식에 비해 </a:t>
            </a:r>
            <a:r>
              <a:rPr>
                <a:solidFill>
                  <a:schemeClr val="accent5"/>
                </a:solidFill>
              </a:rPr>
              <a:t>딥러닝은 비선형적인 방식으로 차원 축소를 </a:t>
            </a:r>
            <a:endParaRPr>
              <a:solidFill>
                <a:schemeClr val="accent5"/>
              </a:solidFill>
            </a:endParaRP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수행</a:t>
            </a:r>
            <a:r>
              <a:t>하며 그 과정에서 </a:t>
            </a:r>
            <a:r>
              <a:rPr>
                <a:solidFill>
                  <a:schemeClr val="accent5"/>
                </a:solidFill>
              </a:rPr>
              <a:t>해당 문제를 가장 잘 해결하기 위한 매니폴드를 자연스럽게 </a:t>
            </a:r>
            <a:endParaRPr>
              <a:solidFill>
                <a:schemeClr val="accent5"/>
              </a:solidFill>
            </a:endParaRP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찾아낸다</a:t>
            </a:r>
            <a:r>
              <a:t>고 얘기하며 </a:t>
            </a:r>
            <a:r>
              <a:rPr>
                <a:solidFill>
                  <a:schemeClr val="accent5"/>
                </a:solidFill>
              </a:rPr>
              <a:t>이것이 딥러닝이 성공적으로 동작하는 이유</a:t>
            </a:r>
            <a:r>
              <a:t>일거라고 </a:t>
            </a:r>
            <a:r>
              <a:rPr>
                <a:solidFill>
                  <a:schemeClr val="accent5"/>
                </a:solidFill>
              </a:rPr>
              <a:t>예상</a:t>
            </a:r>
            <a:r>
              <a:t>했음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3. 차원 축소"/>
          <p:cNvSpPr txBox="1"/>
          <p:nvPr/>
        </p:nvSpPr>
        <p:spPr>
          <a:xfrm>
            <a:off x="445172" y="389323"/>
            <a:ext cx="300863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3. 차원 축소</a:t>
            </a:r>
          </a:p>
        </p:txBody>
      </p:sp>
      <p:sp>
        <p:nvSpPr>
          <p:cNvPr id="269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0" name="오토인코더(autoencoder)…"/>
          <p:cNvSpPr txBox="1"/>
          <p:nvPr/>
        </p:nvSpPr>
        <p:spPr>
          <a:xfrm>
            <a:off x="909827" y="3914742"/>
            <a:ext cx="22564345" cy="838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오토인코더</a:t>
            </a:r>
            <a:r>
              <a:t>(autoencoder) 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원래 입력을 그대로 복원해내는 아키텍처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고차원의 </a:t>
            </a:r>
            <a:r>
              <a:rPr>
                <a:solidFill>
                  <a:schemeClr val="accent5"/>
                </a:solidFill>
              </a:rPr>
              <a:t>샘플 벡터(x)를 입력</a:t>
            </a:r>
            <a:r>
              <a:t>으로 받아 </a:t>
            </a:r>
            <a:r>
              <a:rPr>
                <a:solidFill>
                  <a:schemeClr val="accent5"/>
                </a:solidFill>
              </a:rPr>
              <a:t>매니폴드를 찾고</a:t>
            </a:r>
            <a:r>
              <a:t>, 저차원으로 축소하는 </a:t>
            </a:r>
            <a:br/>
            <a:r>
              <a:rPr>
                <a:solidFill>
                  <a:schemeClr val="accent5"/>
                </a:solidFill>
              </a:rPr>
              <a:t>인코더를 거쳐</a:t>
            </a:r>
            <a:r>
              <a:t> 병목구간에서의 </a:t>
            </a:r>
            <a:r>
              <a:rPr>
                <a:solidFill>
                  <a:schemeClr val="accent5"/>
                </a:solidFill>
              </a:rPr>
              <a:t>히든 벡터(z)</a:t>
            </a:r>
            <a:r>
              <a:t>로 표현하고 </a:t>
            </a:r>
            <a:r>
              <a:rPr>
                <a:solidFill>
                  <a:schemeClr val="accent5"/>
                </a:solidFill>
              </a:rPr>
              <a:t>디코더</a:t>
            </a:r>
            <a:r>
              <a:t>는 저차원의 </a:t>
            </a:r>
            <a:br/>
            <a:r>
              <a:t>벡터를 받아 다시 원래 입력 샘플이 존재하던 </a:t>
            </a:r>
            <a:r>
              <a:rPr>
                <a:solidFill>
                  <a:schemeClr val="accent5"/>
                </a:solidFill>
              </a:rPr>
              <a:t>고차원으로 데이터를 복원</a:t>
            </a:r>
            <a:r>
              <a:t>함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Encoder 는 output </a:t>
            </a:r>
            <a:r>
              <a:rPr>
                <a:solidFill>
                  <a:schemeClr val="accent5"/>
                </a:solidFill>
              </a:rPr>
              <a:t>z 에 차원은 작아지지만 많은 정보를 잘 우겨 넣어야 함</a:t>
            </a:r>
            <a:br/>
            <a:r>
              <a:t>이 과정에서 </a:t>
            </a:r>
            <a:r>
              <a:rPr>
                <a:solidFill>
                  <a:schemeClr val="accent5"/>
                </a:solidFill>
              </a:rPr>
              <a:t>복원에 필요하지 않은 정보를 버리게 되면서 필요한 정보를 골라내는 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학습이 진행</a:t>
            </a:r>
            <a:r>
              <a:t>됨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이 z 를 차원 축소된 덴스 벡터로 사용할 수 있음</a:t>
            </a:r>
          </a:p>
        </p:txBody>
      </p:sp>
      <p:pic>
        <p:nvPicPr>
          <p:cNvPr id="271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26450" y="1432877"/>
            <a:ext cx="7531100" cy="2514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4. 흔한 오해 1"/>
          <p:cNvSpPr txBox="1"/>
          <p:nvPr/>
        </p:nvSpPr>
        <p:spPr>
          <a:xfrm>
            <a:off x="7108507" y="5851525"/>
            <a:ext cx="10166986" cy="201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pPr/>
            <a:r>
              <a:t>4. 흔한 오해 1</a:t>
            </a:r>
          </a:p>
        </p:txBody>
      </p:sp>
      <p:sp>
        <p:nvSpPr>
          <p:cNvPr id="274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4. 흔한 오해 1"/>
          <p:cNvSpPr txBox="1"/>
          <p:nvPr/>
        </p:nvSpPr>
        <p:spPr>
          <a:xfrm>
            <a:off x="444499" y="389323"/>
            <a:ext cx="3465196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4. 흔한 오해 1</a:t>
            </a:r>
          </a:p>
        </p:txBody>
      </p:sp>
      <p:sp>
        <p:nvSpPr>
          <p:cNvPr id="277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8" name="사전 훈련을 통해 원핫 인코딩의 희소 벡터를 차원 축소해 저차원의 덴스 벡터로  표현한 단어 임베딩 벡터를 텍스트 분류, 언어 모델, 번역 등의 딥러닝 모델의  입력으로 사용한다고 생각함…"/>
          <p:cNvSpPr txBox="1"/>
          <p:nvPr/>
        </p:nvSpPr>
        <p:spPr>
          <a:xfrm>
            <a:off x="711707" y="2824480"/>
            <a:ext cx="22960585" cy="806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사전 훈련을 통해 원핫 인코딩의 희소 벡터를 차원 축소해 </a:t>
            </a:r>
            <a:r>
              <a:rPr>
                <a:solidFill>
                  <a:schemeClr val="accent5"/>
                </a:solidFill>
              </a:rPr>
              <a:t>저차원의 덴스 벡터로 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표현한 단어 임베딩 벡터</a:t>
            </a:r>
            <a:r>
              <a:t>를 텍스트 분류, 언어 모델, 번역 등의 </a:t>
            </a:r>
            <a:r>
              <a:rPr>
                <a:solidFill>
                  <a:schemeClr val="accent5"/>
                </a:solidFill>
              </a:rPr>
              <a:t>딥러닝 모델의 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입력으로 사용한다</a:t>
            </a:r>
            <a:r>
              <a:t>고 생각함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word2vec 을 통해 얻은 단어 임베딩 벡터가 훌륭하게 단어의 특징을 잘 반영하고 </a:t>
            </a:r>
            <a:br/>
            <a:r>
              <a:t>있긴 하지만 텍스트 분류나 언어 모델, 번역의 문제를 해결하는 최적의 벡터 임베딩</a:t>
            </a:r>
            <a:br/>
            <a:r>
              <a:t>이라고 볼 수 없음</a:t>
            </a:r>
          </a:p>
          <a:p>
            <a:pPr lvl="1" algn="l" defTabSz="2438338">
              <a:lnSpc>
                <a:spcPct val="100000"/>
              </a:lnSpc>
              <a:spcBef>
                <a:spcPts val="2400"/>
              </a:spcBef>
              <a:defRPr sz="4000"/>
            </a:pPr>
            <a:r>
              <a:t>감성 분류를 위한 task 에서는 '행복'이라는 단어가 매우 중요한 특징이 될 수 있고 기계번역 task 에서 '행복'이라는 </a:t>
            </a:r>
            <a:br/>
            <a:r>
              <a:t>단어는 그저 일반적인 단어에 지나지 않음</a:t>
            </a:r>
            <a:br/>
            <a:r>
              <a:t>이때 task 별로 단어가 가지는 임베딩 벡터가 달라질 수 있음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>
                <a:solidFill>
                  <a:schemeClr val="accent5"/>
                </a:solidFill>
              </a:defRPr>
            </a:pPr>
            <a:r>
              <a:t>문제의 특징을 고려하지 않은 단어 임베딩 벡터는 그다지 좋은 방법이 될 수 없음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4. 흔한 오해 1"/>
          <p:cNvSpPr txBox="1"/>
          <p:nvPr/>
        </p:nvSpPr>
        <p:spPr>
          <a:xfrm>
            <a:off x="444499" y="389323"/>
            <a:ext cx="3465196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4. 흔한 오해 1</a:t>
            </a:r>
          </a:p>
        </p:txBody>
      </p:sp>
      <p:sp>
        <p:nvSpPr>
          <p:cNvPr id="281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2" name="word2vec 없이 문제의 특징에 맞는 단어 임베딩 벡터를 구할 수 있음…"/>
          <p:cNvSpPr txBox="1"/>
          <p:nvPr/>
        </p:nvSpPr>
        <p:spPr>
          <a:xfrm>
            <a:off x="2025776" y="2052237"/>
            <a:ext cx="20332447" cy="2745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word2vec 없이 문제의 특징에 맞는 단어 임베딩 벡터를 구할 수 있음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여러 딥러닝 프레임워크는 임베딩 계층(embedding layer)이라는 레이어 </a:t>
            </a:r>
            <a:br/>
            <a:r>
              <a:t>아키텍처를 제공함</a:t>
            </a:r>
          </a:p>
        </p:txBody>
      </p:sp>
      <p:pic>
        <p:nvPicPr>
          <p:cNvPr id="283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40265" y="5456437"/>
            <a:ext cx="8103470" cy="1484067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d : 표현하고자 하는 차원…"/>
          <p:cNvSpPr txBox="1"/>
          <p:nvPr/>
        </p:nvSpPr>
        <p:spPr>
          <a:xfrm>
            <a:off x="2455925" y="7598963"/>
            <a:ext cx="19472149" cy="523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d : 표현하고자 하는 차원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|V| : 전체 vocab 수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W : d x |V| 크기의 2차원 행렬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x : |V| x 1 크기의 원핫 벡터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embedding layer 를 통과한 후 output 의 크기는 d x 1 차원의 벡터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4. 흔한 오해 1"/>
          <p:cNvSpPr txBox="1"/>
          <p:nvPr/>
        </p:nvSpPr>
        <p:spPr>
          <a:xfrm>
            <a:off x="444499" y="389323"/>
            <a:ext cx="3465196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4. 흔한 오해 1</a:t>
            </a:r>
          </a:p>
        </p:txBody>
      </p:sp>
      <p:sp>
        <p:nvSpPr>
          <p:cNvPr id="287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8" name="입력으로 원핫 벡터가 주어지면 W 의 특정 행(또는 열)만 반환함"/>
          <p:cNvSpPr txBox="1"/>
          <p:nvPr/>
        </p:nvSpPr>
        <p:spPr>
          <a:xfrm>
            <a:off x="1777210" y="2208022"/>
            <a:ext cx="20829579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2438338">
              <a:lnSpc>
                <a:spcPct val="100000"/>
              </a:lnSpc>
              <a:spcBef>
                <a:spcPts val="2400"/>
              </a:spcBef>
              <a:defRPr sz="6000"/>
            </a:lvl1pPr>
          </a:lstStyle>
          <a:p>
            <a:pPr/>
            <a:r>
              <a:t>입력으로 원핫 벡터가 주어지면 W 의 특정 행(또는 열)만 반환함</a:t>
            </a:r>
          </a:p>
        </p:txBody>
      </p:sp>
      <p:sp>
        <p:nvSpPr>
          <p:cNvPr id="289" name="실제 구현에서는 큰 임베딩 계층 가중치(W)와 원핫 인코딩 벡터(x)를 곱하는 것은 매우 비효율적이므로 테이블에서 검색(lookup)하는 작업을 수행함…"/>
          <p:cNvSpPr txBox="1"/>
          <p:nvPr/>
        </p:nvSpPr>
        <p:spPr>
          <a:xfrm>
            <a:off x="1624584" y="8191262"/>
            <a:ext cx="21134833" cy="353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실제 구현에서는 </a:t>
            </a:r>
            <a:r>
              <a:rPr>
                <a:solidFill>
                  <a:schemeClr val="accent5"/>
                </a:solidFill>
              </a:rPr>
              <a:t>큰 임베딩 계층 가중치(W)와 원핫 인코딩 벡터(x)를 곱하는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것은 매우 비효율적</a:t>
            </a:r>
            <a:r>
              <a:t>이므로 </a:t>
            </a:r>
            <a:r>
              <a:rPr>
                <a:solidFill>
                  <a:schemeClr val="accent5"/>
                </a:solidFill>
              </a:rPr>
              <a:t>테이블에서 검색(lookup)</a:t>
            </a:r>
            <a:r>
              <a:t>하는 작업을 수행함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단어를 나타내는 원핫 벡터를 굳이 넘겨줄 필요 없이 1이 존재하는 </a:t>
            </a:r>
            <a:r>
              <a:rPr>
                <a:solidFill>
                  <a:schemeClr val="accent5"/>
                </a:solidFill>
              </a:rPr>
              <a:t>단어의 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인덱스 정수값만 입력으로 넘겨주면 임베딩 벡터를 구할 수 있음</a:t>
            </a:r>
          </a:p>
        </p:txBody>
      </p:sp>
      <p:pic>
        <p:nvPicPr>
          <p:cNvPr id="290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08997" y="3684132"/>
            <a:ext cx="10166006" cy="38971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4. 흔한 오해 1"/>
          <p:cNvSpPr txBox="1"/>
          <p:nvPr/>
        </p:nvSpPr>
        <p:spPr>
          <a:xfrm>
            <a:off x="444499" y="389323"/>
            <a:ext cx="3465196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4. 흔한 오해 1</a:t>
            </a:r>
          </a:p>
        </p:txBody>
      </p:sp>
      <p:sp>
        <p:nvSpPr>
          <p:cNvPr id="293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4" name="But…"/>
          <p:cNvSpPr txBox="1"/>
          <p:nvPr/>
        </p:nvSpPr>
        <p:spPr>
          <a:xfrm>
            <a:off x="1777210" y="4392930"/>
            <a:ext cx="20829579" cy="4930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But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준비된 코퍼스의 양이 너무 적은 경우</a:t>
            </a:r>
            <a:r>
              <a:t>, 사전 훈련(pre-training)된 임베딩</a:t>
            </a:r>
            <a:br/>
            <a:r>
              <a:t>벡터를 사용하는 경우가 있음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베이스라인 모델을 만드는 용도</a:t>
            </a:r>
            <a:r>
              <a:t>로 사용할 수 있음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고도화된 언어 모델(BERT 등)</a:t>
            </a:r>
            <a:r>
              <a:t>을 통해 사전 훈련하여 접근해 볼 수 있음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5. Word2Vec"/>
          <p:cNvSpPr txBox="1"/>
          <p:nvPr/>
        </p:nvSpPr>
        <p:spPr>
          <a:xfrm>
            <a:off x="7009447" y="5851525"/>
            <a:ext cx="10365106" cy="201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pPr/>
            <a:r>
              <a:t>5. Word2Vec</a:t>
            </a:r>
          </a:p>
        </p:txBody>
      </p:sp>
      <p:sp>
        <p:nvSpPr>
          <p:cNvPr id="297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5. Word2Vec"/>
          <p:cNvSpPr txBox="1"/>
          <p:nvPr/>
        </p:nvSpPr>
        <p:spPr>
          <a:xfrm>
            <a:off x="449579" y="389323"/>
            <a:ext cx="3531236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5. Word2Vec</a:t>
            </a:r>
          </a:p>
        </p:txBody>
      </p:sp>
      <p:sp>
        <p:nvSpPr>
          <p:cNvPr id="300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1" name="word2vec…"/>
          <p:cNvSpPr txBox="1"/>
          <p:nvPr/>
        </p:nvSpPr>
        <p:spPr>
          <a:xfrm>
            <a:off x="2135885" y="2856229"/>
            <a:ext cx="19366231" cy="800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word2vec</a:t>
            </a:r>
            <a:r>
              <a:t> 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sparse 한 단어 벡터를 Dense vector 로 변환하려는 방법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주변(context window)에 </a:t>
            </a:r>
            <a:r>
              <a:rPr>
                <a:solidFill>
                  <a:schemeClr val="accent5"/>
                </a:solidFill>
              </a:rPr>
              <a:t>함께 등장하는 단어가 비슷할수록 비슷한 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벡터 값을 가질 것</a:t>
            </a:r>
            <a:r>
              <a:t>이라는 가정을 전제함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단어의 대한 vector 가 문장의 문맥에 따라 정해지는 것이 아님</a:t>
            </a:r>
            <a:br/>
            <a:r>
              <a:rPr sz="5000"/>
              <a:t>예) 방탄 -&gt; 방탄 유리와 관련한 단어일 수 있고</a:t>
            </a:r>
            <a:br>
              <a:rPr sz="5000"/>
            </a:br>
            <a:r>
              <a:rPr sz="5000"/>
              <a:t>      방탄 -&gt; BTS 를 의미할 수 있음</a:t>
            </a:r>
            <a:br>
              <a:rPr sz="5000"/>
            </a:br>
            <a:r>
              <a:rPr sz="5000"/>
              <a:t>      그렇지만 학습하는 corpus 전체를 보고 방탄은 하나의 vector 로만 학습됨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context window size 에 따라 embedding 의 성격이 바뀔 수 있음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1. 서브워드 분절"/>
          <p:cNvSpPr txBox="1"/>
          <p:nvPr/>
        </p:nvSpPr>
        <p:spPr>
          <a:xfrm>
            <a:off x="6501764" y="5851525"/>
            <a:ext cx="11380471" cy="201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pPr/>
            <a:r>
              <a:t>1. 서브워드 분절</a:t>
            </a:r>
          </a:p>
        </p:txBody>
      </p:sp>
      <p:sp>
        <p:nvSpPr>
          <p:cNvPr id="161" name="슬라이드 번호"/>
          <p:cNvSpPr txBox="1"/>
          <p:nvPr>
            <p:ph type="sldNum" sz="quarter" idx="4294967295"/>
          </p:nvPr>
        </p:nvSpPr>
        <p:spPr>
          <a:xfrm>
            <a:off x="12064999" y="12684760"/>
            <a:ext cx="26162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5. Word2Vec"/>
          <p:cNvSpPr txBox="1"/>
          <p:nvPr/>
        </p:nvSpPr>
        <p:spPr>
          <a:xfrm>
            <a:off x="449579" y="389323"/>
            <a:ext cx="3531236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5. Word2Vec</a:t>
            </a:r>
          </a:p>
        </p:txBody>
      </p:sp>
      <p:sp>
        <p:nvSpPr>
          <p:cNvPr id="304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5" name="CBOW 와 Skip-gram 두가지 방법이 있음…"/>
          <p:cNvSpPr txBox="1"/>
          <p:nvPr/>
        </p:nvSpPr>
        <p:spPr>
          <a:xfrm>
            <a:off x="3007613" y="7904149"/>
            <a:ext cx="18368773" cy="414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CBOW 와 Skip-gram 두가지 방법이 있음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CBOW 는 주변 단어들이 주어졌을 때 중심단어를 예측하도록 학습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Skip-gram 은 중심단어가 주어지면 주변 단어를 예측하도록 학습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>
                <a:solidFill>
                  <a:schemeClr val="accent5"/>
                </a:solidFill>
              </a:defRPr>
            </a:pPr>
            <a:r>
              <a:t>Skip-gram 이 좀 더 성능이 좋다고 알려져 있음</a:t>
            </a:r>
          </a:p>
        </p:txBody>
      </p:sp>
      <p:pic>
        <p:nvPicPr>
          <p:cNvPr id="306" name="이미지" descr="이미지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76965" y="1514531"/>
            <a:ext cx="9630070" cy="57517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5. Word2Vec"/>
          <p:cNvSpPr txBox="1"/>
          <p:nvPr/>
        </p:nvSpPr>
        <p:spPr>
          <a:xfrm>
            <a:off x="449579" y="389323"/>
            <a:ext cx="3531236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5. Word2Vec</a:t>
            </a:r>
          </a:p>
        </p:txBody>
      </p:sp>
      <p:sp>
        <p:nvSpPr>
          <p:cNvPr id="309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0" name="Skip-gram 방식…"/>
          <p:cNvSpPr txBox="1"/>
          <p:nvPr/>
        </p:nvSpPr>
        <p:spPr>
          <a:xfrm>
            <a:off x="1419639" y="2191879"/>
            <a:ext cx="21544723" cy="2798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Skip-gram 방식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중심단어 </a:t>
            </a:r>
            <a14:m>
              <m:oMath>
                <m:sSub>
                  <m:e>
                    <m:r>
                      <a:rPr xmlns:a="http://schemas.openxmlformats.org/drawingml/2006/main" sz="5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</m:e>
                  <m:sub>
                    <m:r>
                      <a:rPr xmlns:a="http://schemas.openxmlformats.org/drawingml/2006/main" sz="5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t</m:t>
                    </m:r>
                  </m:sub>
                </m:sSub>
              </m:oMath>
            </a14:m>
            <a:r>
              <a:t> 가 주어졌을 때, 앞뒤 </a:t>
            </a:r>
            <a14:m>
              <m:oMath>
                <m:r>
                  <a:rPr xmlns:a="http://schemas.openxmlformats.org/drawingml/2006/main" sz="59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n</m:t>
                </m:r>
              </m:oMath>
            </a14:m>
            <a:r>
              <a:t> 개(window size)의 단어 (</a:t>
            </a:r>
            <a14:m>
              <m:oMath>
                <m:sSub>
                  <m:e>
                    <m:r>
                      <a:rPr xmlns:a="http://schemas.openxmlformats.org/drawingml/2006/main" sz="55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</m:e>
                  <m:sub>
                    <m:r>
                      <a:rPr xmlns:a="http://schemas.openxmlformats.org/drawingml/2006/main" sz="55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xmlns:a="http://schemas.openxmlformats.org/drawingml/2006/main" sz="55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a:rPr xmlns:a="http://schemas.openxmlformats.org/drawingml/2006/main" sz="55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</m:sub>
                </m:sSub>
                <m:r>
                  <a:rPr xmlns:a="http://schemas.openxmlformats.org/drawingml/2006/main" sz="55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,</m:t>
                </m:r>
                <m:r>
                  <a:rPr xmlns:a="http://schemas.openxmlformats.org/drawingml/2006/main" sz="55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.</m:t>
                </m:r>
                <m:r>
                  <a:rPr xmlns:a="http://schemas.openxmlformats.org/drawingml/2006/main" sz="55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.</m:t>
                </m:r>
                <m:r>
                  <a:rPr xmlns:a="http://schemas.openxmlformats.org/drawingml/2006/main" sz="55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.</m:t>
                </m:r>
                <m:r>
                  <a:rPr xmlns:a="http://schemas.openxmlformats.org/drawingml/2006/main" sz="550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,</m:t>
                </m:r>
                <m:sSub>
                  <m:e>
                    <m:r>
                      <a:rPr xmlns:a="http://schemas.openxmlformats.org/drawingml/2006/main" sz="55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</m:e>
                  <m:sub>
                    <m:r>
                      <a:rPr xmlns:a="http://schemas.openxmlformats.org/drawingml/2006/main" sz="55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xmlns:a="http://schemas.openxmlformats.org/drawingml/2006/main" sz="55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xmlns:a="http://schemas.openxmlformats.org/drawingml/2006/main" sz="55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n</m:t>
                    </m:r>
                  </m:sub>
                </m:sSub>
              </m:oMath>
            </a14:m>
            <a:r>
              <a:t>)</a:t>
            </a:r>
            <a:br/>
            <a:r>
              <a:t>를 예측 하도록 훈련됨 </a:t>
            </a:r>
          </a:p>
        </p:txBody>
      </p:sp>
      <p:sp>
        <p:nvSpPr>
          <p:cNvPr id="311" name="방정식"/>
          <p:cNvSpPr txBox="1"/>
          <p:nvPr/>
        </p:nvSpPr>
        <p:spPr>
          <a:xfrm>
            <a:off x="4566885" y="6100079"/>
            <a:ext cx="14919211" cy="183546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lnSpc>
                <a:spcPct val="100000"/>
              </a:lnSpc>
              <a:defRPr sz="1800"/>
            </a:pPr>
            <a14:m>
              <m:oMathPara>
                <m:oMathParaPr>
                  <m:jc m:val="centerGroup"/>
                </m:oMathParaPr>
                <m:oMath>
                  <m:limUpp>
                    <m:e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</m:e>
                    <m:lim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̂</m:t>
                      </m:r>
                    </m:lim>
                  </m:limUpp>
                  <m:r>
                    <a:rPr xmlns:a="http://schemas.openxmlformats.org/drawingml/2006/main" sz="4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limLow>
                    <m:e>
                      <m:r>
                        <m:rPr>
                          <m:sty m:val="p"/>
                        </m:rP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argmax</m:t>
                      </m:r>
                    </m:e>
                    <m:lim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</m:lim>
                  </m:limLow>
                  <m:limUpp>
                    <m:e>
                      <m:limLow>
                        <m:e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∑</m:t>
                          </m:r>
                        </m:e>
                        <m:lim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lim>
                      </m:limLow>
                    </m:e>
                    <m:lim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lim>
                  </m:limUpp>
                  <m:d>
                    <m:dPr>
                      <m:ctrlP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</m:dPr>
                    <m:e>
                      <m:limUpp>
                        <m:e>
                          <m:limLow>
                            <m:e>
                              <m:r>
                                <a:rPr xmlns:a="http://schemas.openxmlformats.org/drawingml/2006/main" sz="47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</m:e>
                            <m:lim>
                              <m:r>
                                <a:rPr xmlns:a="http://schemas.openxmlformats.org/drawingml/2006/main" sz="47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47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xmlns:a="http://schemas.openxmlformats.org/drawingml/2006/main" sz="47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lim>
                          </m:limLow>
                        </m:e>
                        <m:lim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lim>
                      </m:limUpp>
                      <m:r>
                        <m:rPr>
                          <m:sty m:val="p"/>
                        </m:rP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e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-</m:t>
                          </m:r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e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b>
                      </m:sSub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limUpp>
                        <m:e>
                          <m:limLow>
                            <m:e>
                              <m:r>
                                <a:rPr xmlns:a="http://schemas.openxmlformats.org/drawingml/2006/main" sz="47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∑</m:t>
                              </m:r>
                            </m:e>
                            <m:lim>
                              <m:r>
                                <a:rPr xmlns:a="http://schemas.openxmlformats.org/drawingml/2006/main" sz="47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xmlns:a="http://schemas.openxmlformats.org/drawingml/2006/main" sz="47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xmlns:a="http://schemas.openxmlformats.org/drawingml/2006/main" sz="47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lim>
                          </m:limLow>
                        </m:e>
                        <m:lim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lim>
                      </m:limUpp>
                      <m:r>
                        <m:rPr>
                          <m:sty m:val="p"/>
                        </m:rP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e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i</m:t>
                          </m:r>
                        </m:sub>
                      </m:sSub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sSub>
                        <m:e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w</m:t>
                          </m:r>
                        </m:e>
                        <m:sub>
                          <m:r>
                            <a:rPr xmlns:a="http://schemas.openxmlformats.org/drawingml/2006/main" sz="4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b>
                      </m:sSub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r>
                        <a:rPr xmlns:a="http://schemas.openxmlformats.org/drawingml/2006/main" sz="4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e>
                  </m:d>
                </m:oMath>
              </m:oMathPara>
            </a14:m>
            <a:endParaRPr sz="4700"/>
          </a:p>
        </p:txBody>
      </p:sp>
      <p:sp>
        <p:nvSpPr>
          <p:cNvPr id="312" name="위 수식은 중심단어   가 주어졌을 때, 주변 단어가 나올 확률에 log 를 취해  더하고 주어진 모든 중심단어에서 주변 단어가 나올 확률을 크게 만드는   를  구하기 위한 수식이라고 생각하면 됨"/>
          <p:cNvSpPr txBox="1"/>
          <p:nvPr/>
        </p:nvSpPr>
        <p:spPr>
          <a:xfrm>
            <a:off x="1419639" y="9045670"/>
            <a:ext cx="21209172" cy="2478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위 수식은 중심단어 </a:t>
            </a:r>
            <a14:m>
              <m:oMath>
                <m:sSub>
                  <m:e>
                    <m:r>
                      <a:rPr xmlns:a="http://schemas.openxmlformats.org/drawingml/2006/main" sz="5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</m:e>
                  <m:sub>
                    <m:r>
                      <a:rPr xmlns:a="http://schemas.openxmlformats.org/drawingml/2006/main" sz="54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t</m:t>
                    </m:r>
                  </m:sub>
                </m:sSub>
              </m:oMath>
            </a14:m>
            <a:r>
              <a:t> 가 주어졌을 때, 주변 단어가 나올 확률에 log 를 취해 </a:t>
            </a:r>
            <a:br/>
            <a:r>
              <a:t>더하고 주어진 모든 </a:t>
            </a:r>
            <a:r>
              <a:rPr>
                <a:solidFill>
                  <a:schemeClr val="accent5"/>
                </a:solidFill>
              </a:rPr>
              <a:t>중심단어에서 주변 단어가 나올 확률을 크게 만드는 </a:t>
            </a:r>
            <a14:m>
              <m:oMath>
                <m:r>
                  <a:rPr xmlns:a="http://schemas.openxmlformats.org/drawingml/2006/main" sz="5600" i="1">
                    <a:solidFill>
                      <a:srgbClr val="E22146"/>
                    </a:solidFill>
                    <a:latin typeface="Cambria Math" panose="02040503050406030204" pitchFamily="18" charset="0"/>
                  </a:rPr>
                  <m:t>θ</m:t>
                </m:r>
              </m:oMath>
            </a14:m>
            <a:r>
              <a:rPr>
                <a:solidFill>
                  <a:schemeClr val="accent5"/>
                </a:solidFill>
              </a:rPr>
              <a:t> 를 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구하기 위한 수식</a:t>
            </a:r>
            <a:r>
              <a:t>이라고 생각하면 됨</a:t>
            </a:r>
            <a:endParaRPr>
              <a:solidFill>
                <a:srgbClr val="E22146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5. Word2Vec"/>
          <p:cNvSpPr txBox="1"/>
          <p:nvPr/>
        </p:nvSpPr>
        <p:spPr>
          <a:xfrm>
            <a:off x="449579" y="389323"/>
            <a:ext cx="3531236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5. Word2Vec</a:t>
            </a:r>
          </a:p>
        </p:txBody>
      </p:sp>
      <p:sp>
        <p:nvSpPr>
          <p:cNvPr id="315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43" name="그룹"/>
          <p:cNvGrpSpPr/>
          <p:nvPr/>
        </p:nvGrpSpPr>
        <p:grpSpPr>
          <a:xfrm>
            <a:off x="1603930" y="3614346"/>
            <a:ext cx="21176141" cy="7061201"/>
            <a:chOff x="0" y="0"/>
            <a:chExt cx="21176139" cy="7061200"/>
          </a:xfrm>
        </p:grpSpPr>
        <p:sp>
          <p:nvSpPr>
            <p:cNvPr id="316" name="방정식"/>
            <p:cNvSpPr txBox="1"/>
            <p:nvPr/>
          </p:nvSpPr>
          <p:spPr>
            <a:xfrm>
              <a:off x="4569791" y="2564075"/>
              <a:ext cx="9703541" cy="5475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lnSpc>
                  <a:spcPct val="100000"/>
                </a:lnSpc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where</m:t>
                    </m:r>
                    <m:sSup>
                      <m:e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sup>
                    </m:sSup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  <m:r>
                      <m:rPr>
                        <m:sty m:val="p"/>
                      </m:rP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and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  <m:sup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m:oMathPara>
              </a14:m>
              <a:endParaRPr sz="4300"/>
            </a:p>
          </p:txBody>
        </p:sp>
        <p:pic>
          <p:nvPicPr>
            <p:cNvPr id="317" name="이미지" descr="이미지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3890711" y="0"/>
              <a:ext cx="11061701" cy="70612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18" name=": 현재 timestep 의  단어 원핫 벡터"/>
            <p:cNvSpPr txBox="1"/>
            <p:nvPr/>
          </p:nvSpPr>
          <p:spPr>
            <a:xfrm>
              <a:off x="0" y="2579264"/>
              <a:ext cx="4398548" cy="19026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2438338">
                <a:spcBef>
                  <a:spcPts val="2400"/>
                </a:spcBef>
                <a:defRPr sz="4000"/>
              </a:pPr>
              <a14:m>
                <m:oMath>
                  <m:sSub>
                    <m:e>
                      <m:r>
                        <a:rPr xmlns:a="http://schemas.openxmlformats.org/drawingml/2006/main" sz="36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</m:e>
                    <m:sub>
                      <m:r>
                        <a:rPr xmlns:a="http://schemas.openxmlformats.org/drawingml/2006/main" sz="36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sub>
                  </m:sSub>
                </m:oMath>
              </a14:m>
              <a:r>
                <a:t> : 현재 timestep 의 </a:t>
              </a:r>
              <a:br/>
              <a:r>
                <a:t>단어 원핫 벡터</a:t>
              </a:r>
            </a:p>
            <a:p>
              <a:pPr algn="l" defTabSz="2438338">
                <a:spcBef>
                  <a:spcPts val="2400"/>
                </a:spcBef>
                <a:defRPr sz="4000"/>
              </a:pPr>
              <a14:m>
                <m:oMathPara>
                  <m:oMathParaPr>
                    <m:jc m:val="left"/>
                  </m:oMathParaPr>
                  <m:oMath>
                    <m:sSub>
                      <m:e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xmlns:a="http://schemas.openxmlformats.org/drawingml/2006/main" sz="3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m:oMathPara>
              </a14:m>
            </a:p>
          </p:txBody>
        </p:sp>
        <p:sp>
          <p:nvSpPr>
            <p:cNvPr id="319" name="1"/>
            <p:cNvSpPr txBox="1"/>
            <p:nvPr/>
          </p:nvSpPr>
          <p:spPr>
            <a:xfrm>
              <a:off x="3820378" y="1511170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320" name="0"/>
            <p:cNvSpPr txBox="1"/>
            <p:nvPr/>
          </p:nvSpPr>
          <p:spPr>
            <a:xfrm>
              <a:off x="3820378" y="1019480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21" name="0"/>
            <p:cNvSpPr txBox="1"/>
            <p:nvPr/>
          </p:nvSpPr>
          <p:spPr>
            <a:xfrm>
              <a:off x="3820378" y="552004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22" name="0"/>
            <p:cNvSpPr txBox="1"/>
            <p:nvPr/>
          </p:nvSpPr>
          <p:spPr>
            <a:xfrm>
              <a:off x="3820378" y="86851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23" name="0"/>
            <p:cNvSpPr txBox="1"/>
            <p:nvPr/>
          </p:nvSpPr>
          <p:spPr>
            <a:xfrm>
              <a:off x="3820378" y="1952109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24" name="0"/>
            <p:cNvSpPr txBox="1"/>
            <p:nvPr/>
          </p:nvSpPr>
          <p:spPr>
            <a:xfrm>
              <a:off x="3820378" y="2444935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25" name="0"/>
            <p:cNvSpPr txBox="1"/>
            <p:nvPr/>
          </p:nvSpPr>
          <p:spPr>
            <a:xfrm>
              <a:off x="3820378" y="2903739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26" name="0"/>
            <p:cNvSpPr txBox="1"/>
            <p:nvPr/>
          </p:nvSpPr>
          <p:spPr>
            <a:xfrm>
              <a:off x="3820378" y="3396564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27" name="0"/>
            <p:cNvSpPr txBox="1"/>
            <p:nvPr/>
          </p:nvSpPr>
          <p:spPr>
            <a:xfrm>
              <a:off x="3820378" y="3830068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28" name="0"/>
            <p:cNvSpPr txBox="1"/>
            <p:nvPr/>
          </p:nvSpPr>
          <p:spPr>
            <a:xfrm>
              <a:off x="3820378" y="4322894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29" name="0"/>
            <p:cNvSpPr txBox="1"/>
            <p:nvPr/>
          </p:nvSpPr>
          <p:spPr>
            <a:xfrm>
              <a:off x="3820378" y="4776433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30" name="0"/>
            <p:cNvSpPr txBox="1"/>
            <p:nvPr/>
          </p:nvSpPr>
          <p:spPr>
            <a:xfrm>
              <a:off x="3820378" y="5269258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31" name="0"/>
            <p:cNvSpPr txBox="1"/>
            <p:nvPr/>
          </p:nvSpPr>
          <p:spPr>
            <a:xfrm>
              <a:off x="3820378" y="5720626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32" name="0"/>
            <p:cNvSpPr txBox="1"/>
            <p:nvPr/>
          </p:nvSpPr>
          <p:spPr>
            <a:xfrm>
              <a:off x="3820378" y="6213452"/>
              <a:ext cx="2040126" cy="4838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3000"/>
              </a:lvl1pPr>
            </a:lstStyle>
            <a:p>
              <a:pPr/>
              <a:r>
                <a:t>0</a:t>
              </a:r>
            </a:p>
          </p:txBody>
        </p:sp>
        <p:sp>
          <p:nvSpPr>
            <p:cNvPr id="333" name="nn.Embedding()"/>
            <p:cNvSpPr txBox="1"/>
            <p:nvPr/>
          </p:nvSpPr>
          <p:spPr>
            <a:xfrm>
              <a:off x="5526393" y="1263868"/>
              <a:ext cx="3255265" cy="6070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2438338">
                <a:spcBef>
                  <a:spcPts val="2400"/>
                </a:spcBef>
                <a:defRPr sz="4000"/>
              </a:lvl1pPr>
            </a:lstStyle>
            <a:p>
              <a:pPr/>
              <a:r>
                <a:t>nn.Embedding()</a:t>
              </a:r>
            </a:p>
          </p:txBody>
        </p:sp>
        <p:sp>
          <p:nvSpPr>
            <p:cNvPr id="334" name="텍스트"/>
            <p:cNvSpPr txBox="1"/>
            <p:nvPr/>
          </p:nvSpPr>
          <p:spPr>
            <a:xfrm>
              <a:off x="6048471" y="5206168"/>
              <a:ext cx="2211109" cy="6100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2438338">
                <a:spcBef>
                  <a:spcPts val="2400"/>
                </a:spcBef>
                <a:defRPr sz="4000"/>
              </a:lvl1pPr>
            </a:lstStyle>
            <a:p>
              <a:pPr/>
              <a14:m>
                <m:oMathPara>
                  <m:oMathParaPr>
                    <m:jc m:val="left"/>
                  </m:oMathParaPr>
                  <m:oMath>
                    <m:r>
                      <a:rPr xmlns:a="http://schemas.openxmlformats.org/drawingml/2006/main" sz="36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36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36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36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36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36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36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36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sup>
                    </m:sSup>
                  </m:oMath>
                </m:oMathPara>
              </a14:m>
            </a:p>
          </p:txBody>
        </p:sp>
        <p:sp>
          <p:nvSpPr>
            <p:cNvPr id="335" name="선"/>
            <p:cNvSpPr/>
            <p:nvPr/>
          </p:nvSpPr>
          <p:spPr>
            <a:xfrm>
              <a:off x="7929293" y="5005817"/>
              <a:ext cx="2313007" cy="1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336" name="선"/>
            <p:cNvSpPr/>
            <p:nvPr/>
          </p:nvSpPr>
          <p:spPr>
            <a:xfrm flipV="1">
              <a:off x="9423573" y="5101281"/>
              <a:ext cx="1" cy="1236442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337" name="텍스트"/>
            <p:cNvSpPr txBox="1"/>
            <p:nvPr/>
          </p:nvSpPr>
          <p:spPr>
            <a:xfrm>
              <a:off x="6324782" y="6351955"/>
              <a:ext cx="6193559" cy="6729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2438338">
                <a:spcBef>
                  <a:spcPts val="2400"/>
                </a:spcBef>
                <a:defRPr sz="4000"/>
              </a:lvl1pPr>
            </a:lstStyle>
            <a:p>
              <a:pPr/>
              <a14:m>
                <m:oMathPara>
                  <m:oMathParaPr>
                    <m:jc m:val="left"/>
                  </m:oMathParaPr>
                  <m:oMath>
                    <m:r>
                      <m:rPr>
                        <m:nor/>
                      </m:rPr>
                      <a:rPr xmlns:a="http://schemas.openxmlformats.org/drawingml/2006/main" sz="3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word embedding vector</m:t>
                    </m:r>
                    <m:r>
                      <a:rPr xmlns:a="http://schemas.openxmlformats.org/drawingml/2006/main" sz="3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3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3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sup>
                    </m:sSup>
                  </m:oMath>
                </m:oMathPara>
              </a14:m>
            </a:p>
          </p:txBody>
        </p:sp>
        <p:sp>
          <p:nvSpPr>
            <p:cNvPr id="338" name="선"/>
            <p:cNvSpPr/>
            <p:nvPr/>
          </p:nvSpPr>
          <p:spPr>
            <a:xfrm>
              <a:off x="12392649" y="6156301"/>
              <a:ext cx="2313007" cy="1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339" name="선"/>
            <p:cNvSpPr/>
            <p:nvPr/>
          </p:nvSpPr>
          <p:spPr>
            <a:xfrm flipH="1">
              <a:off x="14847710" y="6195769"/>
              <a:ext cx="1098248" cy="1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340" name="주변 단어의 대한 확률값이 들어있는 vector"/>
            <p:cNvSpPr txBox="1"/>
            <p:nvPr/>
          </p:nvSpPr>
          <p:spPr>
            <a:xfrm>
              <a:off x="16088011" y="5590926"/>
              <a:ext cx="5088129" cy="11307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2438338">
                <a:lnSpc>
                  <a:spcPct val="100000"/>
                </a:lnSpc>
                <a:spcBef>
                  <a:spcPts val="2400"/>
                </a:spcBef>
                <a:defRPr sz="4000"/>
              </a:pPr>
              <a:r>
                <a:t>주변 단어의 대한 확률값이</a:t>
              </a:r>
              <a:br/>
              <a:r>
                <a:t>들어있는 vector </a:t>
              </a:r>
              <a14:m>
                <m:oMath>
                  <m:r>
                    <a:rPr xmlns:a="http://schemas.openxmlformats.org/drawingml/2006/main" sz="425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∈</m:t>
                  </m:r>
                  <m:sSup>
                    <m:e>
                      <m:r>
                        <m:rPr>
                          <m:sty m:val="p"/>
                          <m:scr m:val="double-struck"/>
                        </m:rPr>
                        <a:rPr xmlns:a="http://schemas.openxmlformats.org/drawingml/2006/main" sz="42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p>
                      <m:r>
                        <a:rPr xmlns:a="http://schemas.openxmlformats.org/drawingml/2006/main" sz="42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  <m:r>
                        <a:rPr xmlns:a="http://schemas.openxmlformats.org/drawingml/2006/main" sz="42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V</m:t>
                      </m:r>
                      <m:r>
                        <a:rPr xmlns:a="http://schemas.openxmlformats.org/drawingml/2006/main" sz="425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|</m:t>
                      </m:r>
                    </m:sup>
                  </m:sSup>
                </m:oMath>
              </a14:m>
            </a:p>
          </p:txBody>
        </p:sp>
        <p:sp>
          <p:nvSpPr>
            <p:cNvPr id="341" name="텍스트"/>
            <p:cNvSpPr txBox="1"/>
            <p:nvPr/>
          </p:nvSpPr>
          <p:spPr>
            <a:xfrm>
              <a:off x="10443731" y="1262372"/>
              <a:ext cx="2295279" cy="6100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2438338">
                <a:spcBef>
                  <a:spcPts val="2400"/>
                </a:spcBef>
                <a:defRPr sz="4000"/>
              </a:lvl1pPr>
            </a:lstStyle>
            <a:p>
              <a:pPr/>
              <a14:m>
                <m:oMathPara>
                  <m:oMathParaPr>
                    <m:jc m:val="left"/>
                  </m:oMathParaPr>
                  <m:oMath>
                    <m:sSup>
                      <m:e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375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375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m:oMathPara>
              </a14:m>
            </a:p>
          </p:txBody>
        </p:sp>
        <p:sp>
          <p:nvSpPr>
            <p:cNvPr id="342" name="nn.Linear()"/>
            <p:cNvSpPr txBox="1"/>
            <p:nvPr/>
          </p:nvSpPr>
          <p:spPr>
            <a:xfrm>
              <a:off x="10588069" y="4974067"/>
              <a:ext cx="2496313" cy="6070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2438338">
                <a:spcBef>
                  <a:spcPts val="2400"/>
                </a:spcBef>
                <a:defRPr sz="4000"/>
              </a:lvl1pPr>
            </a:lstStyle>
            <a:p>
              <a:pPr/>
              <a:r>
                <a:t>nn.Linear()</a:t>
              </a:r>
            </a:p>
          </p:txBody>
        </p:sp>
      </p:grpSp>
      <p:sp>
        <p:nvSpPr>
          <p:cNvPr id="344" name="중심단어를 통해 주변단어를 예측하도록 학습되면서 W 가 단어의 대한 Embedding vector 가 됨"/>
          <p:cNvSpPr txBox="1"/>
          <p:nvPr/>
        </p:nvSpPr>
        <p:spPr>
          <a:xfrm>
            <a:off x="2419731" y="10963967"/>
            <a:ext cx="19544539" cy="165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중심단어를 통해 주변단어를 예측하도록 학습되면서 W 가 단어의 대한</a:t>
            </a:r>
            <a:br/>
            <a:r>
              <a:t>Embedding vector 가 됨</a:t>
            </a:r>
          </a:p>
        </p:txBody>
      </p:sp>
      <p:grpSp>
        <p:nvGrpSpPr>
          <p:cNvPr id="350" name="그룹"/>
          <p:cNvGrpSpPr/>
          <p:nvPr/>
        </p:nvGrpSpPr>
        <p:grpSpPr>
          <a:xfrm>
            <a:off x="5707327" y="1039792"/>
            <a:ext cx="12969346" cy="2286133"/>
            <a:chOff x="0" y="0"/>
            <a:chExt cx="12969344" cy="2286132"/>
          </a:xfrm>
        </p:grpSpPr>
        <p:sp>
          <p:nvSpPr>
            <p:cNvPr id="345" name="방정식"/>
            <p:cNvSpPr txBox="1"/>
            <p:nvPr/>
          </p:nvSpPr>
          <p:spPr>
            <a:xfrm>
              <a:off x="0" y="1716727"/>
              <a:ext cx="10227796" cy="5694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lnSpc>
                  <a:spcPct val="100000"/>
                </a:lnSpc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where</m:t>
                    </m:r>
                    <m:sSup>
                      <m:e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sup>
                    </m:sSup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  <m:r>
                      <m:rPr>
                        <m:sty m:val="p"/>
                      </m:rP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and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0,1</m:t>
                    </m:r>
                    <m:sSup>
                      <m:e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}</m:t>
                        </m:r>
                      </m:e>
                      <m:sup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</m:oMath>
                </m:oMathPara>
              </a14:m>
              <a:endParaRPr sz="4300"/>
            </a:p>
          </p:txBody>
        </p:sp>
        <p:sp>
          <p:nvSpPr>
            <p:cNvPr id="346" name="방정식"/>
            <p:cNvSpPr txBox="1"/>
            <p:nvPr/>
          </p:nvSpPr>
          <p:spPr>
            <a:xfrm>
              <a:off x="1849190" y="0"/>
              <a:ext cx="6005159" cy="9923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lnSpc>
                  <a:spcPct val="100000"/>
                </a:lnSpc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limUpp>
                      <m:e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e>
                      <m:lim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̂</m:t>
                        </m:r>
                      </m:lim>
                    </m:limUpp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limLow>
                      <m:e>
                        <m:r>
                          <m:rPr>
                            <m:sty m:val="p"/>
                          </m:rP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argmax</m:t>
                        </m:r>
                      </m:e>
                      <m:lim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m:rPr>
                            <m:scr m:val="script"/>
                          </m:rP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Y</m:t>
                        </m:r>
                      </m:lim>
                    </m:limLow>
                    <m:r>
                      <m:rPr>
                        <m:sty m:val="p"/>
                      </m:rP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softmax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e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a:rPr xmlns:a="http://schemas.openxmlformats.org/drawingml/2006/main" sz="43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43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m:oMathPara>
              </a14:m>
              <a:endParaRPr sz="4300"/>
            </a:p>
          </p:txBody>
        </p:sp>
        <p:sp>
          <p:nvSpPr>
            <p:cNvPr id="347" name="선"/>
            <p:cNvSpPr/>
            <p:nvPr/>
          </p:nvSpPr>
          <p:spPr>
            <a:xfrm>
              <a:off x="7060761" y="496191"/>
              <a:ext cx="657503" cy="1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348" name="선"/>
            <p:cNvSpPr/>
            <p:nvPr/>
          </p:nvSpPr>
          <p:spPr>
            <a:xfrm flipH="1" flipV="1">
              <a:off x="7805340" y="508742"/>
              <a:ext cx="823850" cy="1"/>
            </a:xfrm>
            <a:prstGeom prst="line">
              <a:avLst/>
            </a:prstGeom>
            <a:noFill/>
            <a:ln w="63500" cap="flat">
              <a:solidFill>
                <a:schemeClr val="accent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349" name="Wx : emb(x) 와 같음"/>
            <p:cNvSpPr txBox="1"/>
            <p:nvPr/>
          </p:nvSpPr>
          <p:spPr>
            <a:xfrm>
              <a:off x="8875372" y="205212"/>
              <a:ext cx="4093973" cy="6070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 defTabSz="2438338">
                <a:spcBef>
                  <a:spcPts val="2400"/>
                </a:spcBef>
                <a:defRPr sz="4000"/>
              </a:lvl1pPr>
            </a:lstStyle>
            <a:p>
              <a:pPr/>
              <a:r>
                <a:t>Wx : emb(x) 와 같음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5. Word2Vec"/>
          <p:cNvSpPr txBox="1"/>
          <p:nvPr/>
        </p:nvSpPr>
        <p:spPr>
          <a:xfrm>
            <a:off x="449579" y="389323"/>
            <a:ext cx="3531236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5. Word2Vec</a:t>
            </a:r>
          </a:p>
        </p:txBody>
      </p:sp>
      <p:sp>
        <p:nvSpPr>
          <p:cNvPr id="353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54" name="IMG_0389.JPG" descr="IMG_0389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59201" y="968965"/>
            <a:ext cx="10665599" cy="8666561"/>
          </a:xfrm>
          <a:prstGeom prst="rect">
            <a:avLst/>
          </a:prstGeom>
          <a:ln w="12700">
            <a:miter lim="400000"/>
          </a:ln>
        </p:spPr>
      </p:pic>
      <p:sp>
        <p:nvSpPr>
          <p:cNvPr id="355" name="차원 축소된 공간에 단어들이 빽빽하게 분포하는 것을 알 수 있음…"/>
          <p:cNvSpPr txBox="1"/>
          <p:nvPr/>
        </p:nvSpPr>
        <p:spPr>
          <a:xfrm>
            <a:off x="3192780" y="10180972"/>
            <a:ext cx="17998441" cy="1958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차원 축소된 공간에 단어들이 빽빽하게 분포하는 것을 알 수 있음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비슷한 단어들끼리 가까이 분포</a:t>
            </a:r>
            <a:r>
              <a:t>되어 있음을 확인할 수 있음</a:t>
            </a:r>
          </a:p>
        </p:txBody>
      </p:sp>
      <p:sp>
        <p:nvSpPr>
          <p:cNvPr id="356" name="직사각형"/>
          <p:cNvSpPr/>
          <p:nvPr/>
        </p:nvSpPr>
        <p:spPr>
          <a:xfrm>
            <a:off x="12506229" y="4665317"/>
            <a:ext cx="1999809" cy="1273857"/>
          </a:xfrm>
          <a:prstGeom prst="rect">
            <a:avLst/>
          </a:prstGeom>
          <a:ln w="635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6. GloVe"/>
          <p:cNvSpPr txBox="1"/>
          <p:nvPr/>
        </p:nvSpPr>
        <p:spPr>
          <a:xfrm>
            <a:off x="8740140" y="5851525"/>
            <a:ext cx="6903721" cy="201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pPr/>
            <a:r>
              <a:t>6. GloVe</a:t>
            </a:r>
          </a:p>
        </p:txBody>
      </p:sp>
      <p:sp>
        <p:nvSpPr>
          <p:cNvPr id="359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6. GloVe"/>
          <p:cNvSpPr txBox="1"/>
          <p:nvPr/>
        </p:nvSpPr>
        <p:spPr>
          <a:xfrm>
            <a:off x="444500" y="389323"/>
            <a:ext cx="237744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6. GloVe</a:t>
            </a:r>
          </a:p>
        </p:txBody>
      </p:sp>
      <p:sp>
        <p:nvSpPr>
          <p:cNvPr id="362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3" name="GloVe(Global vectors for word representation)…"/>
          <p:cNvSpPr txBox="1"/>
          <p:nvPr/>
        </p:nvSpPr>
        <p:spPr>
          <a:xfrm>
            <a:off x="1628774" y="1914336"/>
            <a:ext cx="20923759" cy="414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GloVe</a:t>
            </a:r>
            <a:r>
              <a:t>(Global vectors for word representation) 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sparse 한 단어 벡터를 Dense vector 로 변환하려는 방법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단어 x 와 코퍼스 내에 함께 출현한 단어들의 출현 빈도를 맞추도록 학습함 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출현 빈도를 근사하는 회귀(regression) 문제</a:t>
            </a:r>
            <a:r>
              <a:t>임</a:t>
            </a:r>
          </a:p>
        </p:txBody>
      </p:sp>
      <p:grpSp>
        <p:nvGrpSpPr>
          <p:cNvPr id="367" name="그룹"/>
          <p:cNvGrpSpPr/>
          <p:nvPr/>
        </p:nvGrpSpPr>
        <p:grpSpPr>
          <a:xfrm>
            <a:off x="8810183" y="6697598"/>
            <a:ext cx="6763634" cy="2064509"/>
            <a:chOff x="0" y="0"/>
            <a:chExt cx="6763632" cy="2064508"/>
          </a:xfrm>
        </p:grpSpPr>
        <p:sp>
          <p:nvSpPr>
            <p:cNvPr id="364" name="방정식"/>
            <p:cNvSpPr txBox="1"/>
            <p:nvPr/>
          </p:nvSpPr>
          <p:spPr>
            <a:xfrm>
              <a:off x="505366" y="0"/>
              <a:ext cx="5693871" cy="7891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lnSpc>
                  <a:spcPct val="100000"/>
                </a:lnSpc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limUpp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lim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̂</m:t>
                        </m:r>
                      </m:lim>
                    </m:limUpp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limLow>
                      <m:e>
                        <m:r>
                          <m:rPr>
                            <m:sty m:val="p"/>
                          </m:rP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argmin</m:t>
                        </m:r>
                      </m:e>
                      <m:lim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θ</m:t>
                        </m:r>
                      </m:lim>
                    </m:limLow>
                    <m:limLow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lim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m:rPr>
                            <m:scr m:val="script"/>
                          </m:rP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lim>
                    </m:limLow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sSup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log</m:t>
                    </m:r>
                    <m:sSub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</m:sSub>
                    <m:sSub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m:oMathPara>
              </a14:m>
              <a:endParaRPr sz="2800"/>
            </a:p>
          </p:txBody>
        </p:sp>
        <p:sp>
          <p:nvSpPr>
            <p:cNvPr id="365" name="방정식"/>
            <p:cNvSpPr txBox="1"/>
            <p:nvPr/>
          </p:nvSpPr>
          <p:spPr>
            <a:xfrm>
              <a:off x="472356" y="1074158"/>
              <a:ext cx="5818920" cy="334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lnSpc>
                  <a:spcPct val="100000"/>
                </a:lnSpc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where</m:t>
                    </m:r>
                    <m:sSub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</m:sSub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is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vector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of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cooccurences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with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oMath>
                </m:oMathPara>
              </a14:m>
              <a:endParaRPr sz="2800"/>
            </a:p>
          </p:txBody>
        </p:sp>
        <p:sp>
          <p:nvSpPr>
            <p:cNvPr id="366" name="방정식"/>
            <p:cNvSpPr txBox="1"/>
            <p:nvPr/>
          </p:nvSpPr>
          <p:spPr>
            <a:xfrm>
              <a:off x="0" y="1693733"/>
              <a:ext cx="6763633" cy="3707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lnSpc>
                  <a:spcPct val="100000"/>
                </a:lnSpc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Also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0,1</m:t>
                    </m:r>
                    <m:sSup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}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and</m:t>
                    </m:r>
                    <m:sSup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sup>
                    </m:sSup>
                  </m:oMath>
                </m:oMathPara>
              </a14:m>
              <a:endParaRPr sz="2800"/>
            </a:p>
          </p:txBody>
        </p:sp>
      </p:grpSp>
      <p:sp>
        <p:nvSpPr>
          <p:cNvPr id="368" name="Word2Vec 과 마찬가지로 x 를 입력으로 받아 Embedding layer W 거치고 출력층 W' 를 통해 출력 벡터를 반환해 단어 x 와 함께 코퍼스에 출현했던 모든 단어의 각 동시 출현 빈도들을 나타낸 벡터인   를 근사하도록 학습함"/>
          <p:cNvSpPr txBox="1"/>
          <p:nvPr/>
        </p:nvSpPr>
        <p:spPr>
          <a:xfrm>
            <a:off x="1628774" y="9323213"/>
            <a:ext cx="21357337" cy="2478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Word2Vec 과 마찬가지로 x 를 입력으로 받아 Embedding layer W 거치고</a:t>
            </a:r>
            <a:br/>
            <a:r>
              <a:t>출력층 W' 를 통해 출력 벡터를 반환해 </a:t>
            </a:r>
            <a:r>
              <a:rPr>
                <a:solidFill>
                  <a:schemeClr val="accent5"/>
                </a:solidFill>
              </a:rPr>
              <a:t>단어 x 와 함께 코퍼스에 출현했던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모든 단어의 각 동시 출현 빈도들을 나타낸 벡터인 </a:t>
            </a:r>
            <a14:m>
              <m:oMath>
                <m:sSub>
                  <m:e>
                    <m:r>
                      <a:rPr xmlns:a="http://schemas.openxmlformats.org/drawingml/2006/main" sz="5850" i="1">
                        <a:solidFill>
                          <a:srgbClr val="E22146"/>
                        </a:solidFill>
                        <a:latin typeface="Cambria Math" panose="02040503050406030204" pitchFamily="18" charset="0"/>
                      </a:rPr>
                      <m:t>C</m:t>
                    </m:r>
                  </m:e>
                  <m:sub>
                    <m:r>
                      <a:rPr xmlns:a="http://schemas.openxmlformats.org/drawingml/2006/main" sz="5850" i="1">
                        <a:solidFill>
                          <a:srgbClr val="E22146"/>
                        </a:solidFill>
                        <a:latin typeface="Cambria Math" panose="02040503050406030204" pitchFamily="18" charset="0"/>
                      </a:rPr>
                      <m:t>x</m:t>
                    </m:r>
                  </m:sub>
                </m:sSub>
              </m:oMath>
            </a14:m>
            <a:r>
              <a:rPr>
                <a:solidFill>
                  <a:schemeClr val="accent5"/>
                </a:solidFill>
              </a:rPr>
              <a:t> 를 근사</a:t>
            </a:r>
            <a:r>
              <a:t>하도록 학습함</a:t>
            </a:r>
            <a:endParaRPr>
              <a:solidFill>
                <a:srgbClr val="E22146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6. GloVe"/>
          <p:cNvSpPr txBox="1"/>
          <p:nvPr/>
        </p:nvSpPr>
        <p:spPr>
          <a:xfrm>
            <a:off x="444500" y="389323"/>
            <a:ext cx="237744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6. GloVe</a:t>
            </a:r>
          </a:p>
        </p:txBody>
      </p:sp>
      <p:sp>
        <p:nvSpPr>
          <p:cNvPr id="371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75" name="그룹"/>
          <p:cNvGrpSpPr/>
          <p:nvPr/>
        </p:nvGrpSpPr>
        <p:grpSpPr>
          <a:xfrm>
            <a:off x="8810183" y="2544723"/>
            <a:ext cx="6763634" cy="2064509"/>
            <a:chOff x="0" y="0"/>
            <a:chExt cx="6763632" cy="2064508"/>
          </a:xfrm>
        </p:grpSpPr>
        <p:sp>
          <p:nvSpPr>
            <p:cNvPr id="372" name="방정식"/>
            <p:cNvSpPr txBox="1"/>
            <p:nvPr/>
          </p:nvSpPr>
          <p:spPr>
            <a:xfrm>
              <a:off x="505366" y="0"/>
              <a:ext cx="5752900" cy="7891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lnSpc>
                  <a:spcPct val="100000"/>
                </a:lnSpc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limUpp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θ</m:t>
                        </m:r>
                      </m:e>
                      <m:lim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̂</m:t>
                        </m:r>
                      </m:lim>
                    </m:limUpp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limLow>
                      <m:e>
                        <m:r>
                          <m:rPr>
                            <m:sty m:val="p"/>
                          </m:rP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argmax</m:t>
                        </m:r>
                      </m:e>
                      <m:lim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lim>
                    </m:limLow>
                    <m:limLow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∑</m:t>
                        </m:r>
                      </m:e>
                      <m:lim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m:rPr>
                            <m:scr m:val="script"/>
                          </m:rP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lim>
                    </m:limLow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f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|</m:t>
                    </m:r>
                    <m:sSup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-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log</m:t>
                    </m:r>
                    <m:sSub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</m:sSub>
                    <m:sSub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b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m:oMathPara>
              </a14:m>
              <a:endParaRPr sz="2800"/>
            </a:p>
          </p:txBody>
        </p:sp>
        <p:sp>
          <p:nvSpPr>
            <p:cNvPr id="373" name="방정식"/>
            <p:cNvSpPr txBox="1"/>
            <p:nvPr/>
          </p:nvSpPr>
          <p:spPr>
            <a:xfrm>
              <a:off x="472356" y="1074158"/>
              <a:ext cx="5818920" cy="334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lnSpc>
                  <a:spcPct val="100000"/>
                </a:lnSpc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where</m:t>
                    </m:r>
                    <m:sSub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sub>
                    </m:sSub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is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vector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of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cooccurences</m:t>
                    </m:r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with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</m:oMath>
                </m:oMathPara>
              </a14:m>
              <a:endParaRPr sz="2800"/>
            </a:p>
          </p:txBody>
        </p:sp>
        <p:sp>
          <p:nvSpPr>
            <p:cNvPr id="374" name="방정식"/>
            <p:cNvSpPr txBox="1"/>
            <p:nvPr/>
          </p:nvSpPr>
          <p:spPr>
            <a:xfrm>
              <a:off x="0" y="1693733"/>
              <a:ext cx="6763633" cy="37077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algn="l" defTabSz="914400" latinLnBrk="1">
                <a:lnSpc>
                  <a:spcPct val="100000"/>
                </a:lnSpc>
                <a:defRPr sz="1800"/>
              </a:pPr>
              <a14:m>
                <m:oMathPara>
                  <m:oMathParaPr>
                    <m:jc m:val="centerGroup"/>
                  </m:oMathParaPr>
                  <m:oMath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Also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x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0,1</m:t>
                    </m:r>
                    <m:sSup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}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W</m:t>
                    </m:r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</m:sup>
                    </m:sSup>
                    <m:r>
                      <m:rPr>
                        <m:sty m:val="p"/>
                      </m:rP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and</m:t>
                    </m:r>
                    <m:sSup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xmlns:a="http://schemas.openxmlformats.org/drawingml/2006/main" sz="2800" i="1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e>
                        <m:r>
                          <m:rPr>
                            <m:sty m:val="p"/>
                            <m:scr m:val="double-struck"/>
                          </m:rP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</m:e>
                      <m:sup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V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d</m:t>
                        </m:r>
                      </m:sup>
                    </m:sSup>
                  </m:oMath>
                </m:oMathPara>
              </a14:m>
              <a:endParaRPr sz="2800"/>
            </a:p>
          </p:txBody>
        </p:sp>
      </p:grpSp>
      <p:sp>
        <p:nvSpPr>
          <p:cNvPr id="376" name="단어 x 자체의 출현 빈도 또는 사전확률(prior probability)에 따라 MSE 손실 함수의 값이 매우 달라질 것임…"/>
          <p:cNvSpPr txBox="1"/>
          <p:nvPr/>
        </p:nvSpPr>
        <p:spPr>
          <a:xfrm>
            <a:off x="1453895" y="5230602"/>
            <a:ext cx="21476209" cy="2745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단어 x 자체의 출현 빈도 또는 사전확률(prior probability)에 따라 MSE</a:t>
            </a:r>
            <a:br/>
            <a:r>
              <a:t>손실 함수의 값이 매우 달라질 것임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따라서 </a:t>
            </a:r>
            <a:r>
              <a:rPr>
                <a:solidFill>
                  <a:schemeClr val="accent5"/>
                </a:solidFill>
              </a:rPr>
              <a:t>f(x) 는 단어의 빈도에 따라 다음과 같이 손실 함수에 가중치를 부여</a:t>
            </a:r>
            <a:r>
              <a:t>함</a:t>
            </a:r>
          </a:p>
        </p:txBody>
      </p:sp>
      <p:sp>
        <p:nvSpPr>
          <p:cNvPr id="377" name="그룹"/>
          <p:cNvSpPr txBox="1"/>
          <p:nvPr/>
        </p:nvSpPr>
        <p:spPr>
          <a:xfrm>
            <a:off x="8787241" y="8484311"/>
            <a:ext cx="6809518" cy="87477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lnSpc>
                <a:spcPct val="100000"/>
              </a:lnSpc>
              <a:defRPr sz="1800"/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2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2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2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2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2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2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{</m:t>
                  </m:r>
                  <m:m>
                    <m:mPr>
                      <m:ctrlPr>
                        <a:rPr xmlns:a="http://schemas.openxmlformats.org/drawingml/2006/main" sz="2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baseJc m:val="center"/>
                      <m:plcHide m:val="on"/>
                      <m:mcs>
                        <m:mc>
                          <m:mcPr>
                            <m:count m:val="2"/>
                            <m:mcJc m:val="center"/>
                          </m:mcPr>
                        </m:mc>
                      </m:mcs>
                    </m:mPr>
                    <m:mr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u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  <m:sSup>
                          <m:e>
                            <m:argPr>
                              <m:scrLvl m:val="0"/>
                            </m:argPr>
                            <m:r>
                              <a:rPr xmlns:a="http://schemas.openxmlformats.org/drawingml/2006/main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argPr>
                              <m:scrLvl m:val="0"/>
                            </m:argPr>
                            <m:r>
                              <a:rPr xmlns:a="http://schemas.openxmlformats.org/drawingml/2006/main" sz="28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</a:rPr>
                              <m:t>α</m:t>
                            </m:r>
                          </m:sup>
                        </m:sSup>
                      </m:e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C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u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</m:e>
                    </m:mr>
                    <m:mr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e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o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t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r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w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i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s</m:t>
                        </m:r>
                        <m:r>
                          <a:rPr xmlns:a="http://schemas.openxmlformats.org/drawingml/2006/main" sz="28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</a:rPr>
                          <m:t>e</m:t>
                        </m:r>
                      </m:e>
                    </m:mr>
                  </m:m>
                </m:oMath>
              </m:oMathPara>
            </a14:m>
            <a:endParaRPr sz="2800"/>
          </a:p>
        </p:txBody>
      </p:sp>
      <p:sp>
        <p:nvSpPr>
          <p:cNvPr id="378" name="GloVe 의 논문에서는 실험에 의해 thres=100, alpha=3/4 일 때  가장 좋은 결과가 나온다고 언급했음"/>
          <p:cNvSpPr txBox="1"/>
          <p:nvPr/>
        </p:nvSpPr>
        <p:spPr>
          <a:xfrm>
            <a:off x="1683459" y="9949746"/>
            <a:ext cx="18890743" cy="165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GloVe 의 논문에서는 실험에 의해 </a:t>
            </a:r>
            <a:r>
              <a:rPr>
                <a:solidFill>
                  <a:schemeClr val="accent5"/>
                </a:solidFill>
              </a:rPr>
              <a:t>thres=100, alpha=3/4</a:t>
            </a:r>
            <a:r>
              <a:t> 일 때 </a:t>
            </a:r>
            <a:br/>
            <a:r>
              <a:t>가장 좋은 결과가 나온다고 언급했음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6. GloVe"/>
          <p:cNvSpPr txBox="1"/>
          <p:nvPr/>
        </p:nvSpPr>
        <p:spPr>
          <a:xfrm>
            <a:off x="444500" y="389323"/>
            <a:ext cx="237744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6. GloVe</a:t>
            </a:r>
          </a:p>
        </p:txBody>
      </p:sp>
      <p:sp>
        <p:nvSpPr>
          <p:cNvPr id="381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2" name="장점…"/>
          <p:cNvSpPr txBox="1"/>
          <p:nvPr/>
        </p:nvSpPr>
        <p:spPr>
          <a:xfrm>
            <a:off x="1674875" y="2030730"/>
            <a:ext cx="21540217" cy="965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장점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처음에 코퍼스를 통해 단어별 동시 출현 빈도를 조사해 그에 대한 출현 빈도 </a:t>
            </a:r>
            <a:br/>
            <a:r>
              <a:t>행렬을 만들고, 이후엔 해당 행렬을 통해 동시 출현 빈도를 근사하기 때문에</a:t>
            </a:r>
            <a:br/>
            <a:r>
              <a:t>코퍼스 전체를 훑으며 대상 단어와 주변 단어를 가져와 학습하는 과정을 </a:t>
            </a:r>
            <a:br/>
            <a:r>
              <a:t>반복하는 </a:t>
            </a:r>
            <a:r>
              <a:rPr>
                <a:solidFill>
                  <a:schemeClr val="accent5"/>
                </a:solidFill>
              </a:rPr>
              <a:t>skip-gram 과 달리 학습이 빠름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skip-gram 의 특징상, 사전확률이 낮은(즉, 출현 빈도 자체가 적은) 단어에 </a:t>
            </a:r>
            <a:br/>
            <a:r>
              <a:t>대해서는 학습 기회가 적어서 출현 빈도가 적은 단어들은 비교적 부정확한 </a:t>
            </a:r>
            <a:br/>
            <a:r>
              <a:t>단어 임베딩 벡터를 학습하게 됨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하지만, GloVe 의 경우에는 skip-gram 에 비해 </a:t>
            </a:r>
            <a:r>
              <a:rPr>
                <a:solidFill>
                  <a:schemeClr val="accent5"/>
                </a:solidFill>
              </a:rPr>
              <a:t>출현 빈도가 적은 단어들이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단어 임베딩 벡터를 부정확하게 학습하는 단점이(완벽하지 않지만) 어느 정도 </a:t>
            </a:r>
            <a:br>
              <a:rPr>
                <a:solidFill>
                  <a:schemeClr val="accent5"/>
                </a:solidFill>
              </a:rPr>
            </a:br>
            <a:r>
              <a:rPr>
                <a:solidFill>
                  <a:schemeClr val="accent5"/>
                </a:solidFill>
              </a:rPr>
              <a:t>보완</a:t>
            </a:r>
            <a:r>
              <a:t>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6. GloVe"/>
          <p:cNvSpPr txBox="1"/>
          <p:nvPr/>
        </p:nvSpPr>
        <p:spPr>
          <a:xfrm>
            <a:off x="444500" y="389323"/>
            <a:ext cx="237744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6. GloVe</a:t>
            </a:r>
          </a:p>
        </p:txBody>
      </p:sp>
      <p:sp>
        <p:nvSpPr>
          <p:cNvPr id="385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6" name="skip-gram 도 파라미터 윈도우 크기와 학습률(learning rate), 학습 반복의 수 등 튜닝 여부에 따라 GloVe 와 큰 성능 차이가 없다고 함…"/>
          <p:cNvSpPr txBox="1"/>
          <p:nvPr/>
        </p:nvSpPr>
        <p:spPr>
          <a:xfrm>
            <a:off x="2483739" y="5485130"/>
            <a:ext cx="19416523" cy="2745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skip-gram 도</a:t>
            </a:r>
            <a:r>
              <a:t> 파라미터 윈도우 크기와 학습률(learning rate), 학습</a:t>
            </a:r>
            <a:br/>
            <a:r>
              <a:t>반복의 수 등 </a:t>
            </a:r>
            <a:r>
              <a:rPr>
                <a:solidFill>
                  <a:schemeClr val="accent5"/>
                </a:solidFill>
              </a:rPr>
              <a:t>튜닝 여부에 따라 GloVe 와 큰 성능 차이가 없다고 함</a:t>
            </a:r>
          </a:p>
          <a:p>
            <a:pPr algn="l" defTabSz="2438338">
              <a:lnSpc>
                <a:spcPct val="100000"/>
              </a:lnSpc>
              <a:spcBef>
                <a:spcPts val="2400"/>
              </a:spcBef>
              <a:defRPr sz="6000"/>
            </a:pPr>
            <a:r>
              <a:t>실제 구현할 때는 주어진 상황에 따라 적절한 방식을 선택하는 게 좋음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Q&amp;A"/>
          <p:cNvSpPr txBox="1"/>
          <p:nvPr/>
        </p:nvSpPr>
        <p:spPr>
          <a:xfrm>
            <a:off x="10123170" y="5851525"/>
            <a:ext cx="4137661" cy="2012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0"/>
            </a:lvl1pPr>
          </a:lstStyle>
          <a:p>
            <a:pPr/>
            <a:r>
              <a:t>Q&amp;A</a:t>
            </a:r>
          </a:p>
        </p:txBody>
      </p:sp>
      <p:sp>
        <p:nvSpPr>
          <p:cNvPr id="389" name="슬라이드 번호"/>
          <p:cNvSpPr txBox="1"/>
          <p:nvPr>
            <p:ph type="sldNum" sz="quarter" idx="4294967295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1. 서브워드 분절"/>
          <p:cNvSpPr txBox="1"/>
          <p:nvPr/>
        </p:nvSpPr>
        <p:spPr>
          <a:xfrm>
            <a:off x="448614" y="389323"/>
            <a:ext cx="386969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1. 서브워드 분절</a:t>
            </a:r>
          </a:p>
        </p:txBody>
      </p:sp>
      <p:sp>
        <p:nvSpPr>
          <p:cNvPr id="164" name="서브워드 분절(subword segmentation)이란?…"/>
          <p:cNvSpPr txBox="1"/>
          <p:nvPr/>
        </p:nvSpPr>
        <p:spPr>
          <a:xfrm>
            <a:off x="2273045" y="2052349"/>
            <a:ext cx="19837909" cy="3913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서브워드 분절</a:t>
            </a:r>
            <a:r>
              <a:t>(subword segmentation)이란?</a:t>
            </a:r>
          </a:p>
          <a:p>
            <a:pPr algn="l" defTabSz="2438338">
              <a:spcBef>
                <a:spcPts val="2400"/>
              </a:spcBef>
              <a:defRPr sz="6000"/>
            </a:pPr>
            <a:r>
              <a:t>하나의 단어(혹은 토큰)는 여러 개의 subword 의 조합으로 이루어져</a:t>
            </a:r>
          </a:p>
          <a:p>
            <a:pPr algn="l" defTabSz="2438338">
              <a:spcBef>
                <a:spcPts val="2400"/>
              </a:spcBef>
              <a:defRPr sz="6000"/>
            </a:pPr>
            <a:r>
              <a:t>있다는 가정하에, subword 단위의 토크나이징을 수행하여 이해하려는 </a:t>
            </a:r>
          </a:p>
          <a:p>
            <a:pPr algn="l" defTabSz="2438338">
              <a:spcBef>
                <a:spcPts val="2400"/>
              </a:spcBef>
              <a:defRPr sz="6000"/>
            </a:pPr>
            <a:r>
              <a:t>목적을 가진  전처리 작업을 말함</a:t>
            </a:r>
          </a:p>
        </p:txBody>
      </p:sp>
      <p:graphicFrame>
        <p:nvGraphicFramePr>
          <p:cNvPr id="165" name="표"/>
          <p:cNvGraphicFramePr/>
          <p:nvPr/>
        </p:nvGraphicFramePr>
        <p:xfrm>
          <a:off x="3277496" y="6452598"/>
          <a:ext cx="10920461" cy="3003286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3635920"/>
                <a:gridCol w="3635920"/>
                <a:gridCol w="10557168"/>
              </a:tblGrid>
              <a:tr h="522906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언어
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FFD7DA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단어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FFD7DA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sz="32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조합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FFD7DA"/>
                    </a:solidFill>
                  </a:tcPr>
                </a:tc>
              </a:tr>
              <a:tr h="571058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영어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concentrate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con(=together) + centr(=center) + ate(=make)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9771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한국어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집중(集中)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sz="1800"/>
                      </a:pPr>
                      <a:r>
                        <a:rPr sz="32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集(모을 집) + 中(가운데 중)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166" name="슬라이드 번호"/>
          <p:cNvSpPr txBox="1"/>
          <p:nvPr>
            <p:ph type="sldNum" sz="quarter" idx="4294967295"/>
          </p:nvPr>
        </p:nvSpPr>
        <p:spPr>
          <a:xfrm>
            <a:off x="12064999" y="12684760"/>
            <a:ext cx="26162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7" name="어휘 수 ⬇ 희소성 ⬇…"/>
          <p:cNvSpPr txBox="1"/>
          <p:nvPr/>
        </p:nvSpPr>
        <p:spPr>
          <a:xfrm>
            <a:off x="2133599" y="8631144"/>
            <a:ext cx="20116801" cy="3032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2438338">
              <a:spcBef>
                <a:spcPts val="2400"/>
              </a:spcBef>
              <a:defRPr sz="6000"/>
            </a:pPr>
            <a:r>
              <a:t>어휘 수 ⬇ 희소성 ⬇</a:t>
            </a:r>
          </a:p>
          <a:p>
            <a:pPr defTabSz="2438338"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Rare word</a:t>
            </a:r>
            <a:r>
              <a:t> or </a:t>
            </a:r>
            <a:r>
              <a:rPr>
                <a:solidFill>
                  <a:schemeClr val="accent5"/>
                </a:solidFill>
              </a:rPr>
              <a:t>Unknown word</a:t>
            </a:r>
            <a:r>
              <a:t> 를 subword unit 단위로 보기 때문에</a:t>
            </a:r>
          </a:p>
          <a:p>
            <a:pPr defTabSz="2438338">
              <a:spcBef>
                <a:spcPts val="2400"/>
              </a:spcBef>
              <a:defRPr sz="6000"/>
            </a:pPr>
            <a:r>
              <a:t>UNK 토큰으로 바꾸지 않고 </a:t>
            </a:r>
            <a:r>
              <a:rPr>
                <a:solidFill>
                  <a:schemeClr val="accent5"/>
                </a:solidFill>
              </a:rPr>
              <a:t>OOV 문제를 완화</a:t>
            </a:r>
            <a:r>
              <a:t>할 수 있음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1. 서브워드 분절"/>
          <p:cNvSpPr txBox="1"/>
          <p:nvPr/>
        </p:nvSpPr>
        <p:spPr>
          <a:xfrm>
            <a:off x="448614" y="389323"/>
            <a:ext cx="386969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1. 서브워드 분절</a:t>
            </a:r>
          </a:p>
        </p:txBody>
      </p:sp>
      <p:sp>
        <p:nvSpPr>
          <p:cNvPr id="170" name="BPE(Byte Pair Encoding) 알고리즘…"/>
          <p:cNvSpPr txBox="1"/>
          <p:nvPr/>
        </p:nvSpPr>
        <p:spPr>
          <a:xfrm>
            <a:off x="2772536" y="4393438"/>
            <a:ext cx="18838927" cy="4929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6000"/>
            </a:pPr>
            <a:r>
              <a:rPr>
                <a:solidFill>
                  <a:schemeClr val="accent5"/>
                </a:solidFill>
              </a:rPr>
              <a:t>BPE</a:t>
            </a:r>
            <a:r>
              <a:t>(Byte Pair Encoding) 알고리즘</a:t>
            </a:r>
          </a:p>
          <a:p>
            <a:pPr algn="l" defTabSz="2438338">
              <a:spcBef>
                <a:spcPts val="2400"/>
              </a:spcBef>
              <a:defRPr sz="6000">
                <a:solidFill>
                  <a:schemeClr val="accent1"/>
                </a:solidFill>
              </a:defRPr>
            </a:pPr>
            <a:r>
              <a:rPr>
                <a:solidFill>
                  <a:srgbClr val="000000"/>
                </a:solidFill>
              </a:rPr>
              <a:t>“byte” 라는 단어에서 알 수 있듯이 원래는 데이터 압축을 위한</a:t>
            </a:r>
            <a:endParaRPr>
              <a:solidFill>
                <a:srgbClr val="000000"/>
              </a:solidFill>
            </a:endParaRPr>
          </a:p>
          <a:p>
            <a:pPr algn="l" defTabSz="2438338">
              <a:spcBef>
                <a:spcPts val="2400"/>
              </a:spcBef>
              <a:defRPr sz="6000">
                <a:solidFill>
                  <a:schemeClr val="accent1"/>
                </a:solidFill>
              </a:defRPr>
            </a:pPr>
            <a:r>
              <a:rPr>
                <a:solidFill>
                  <a:srgbClr val="000000"/>
                </a:solidFill>
              </a:rPr>
              <a:t>알고리즘으로 탄생했지만, 현재는 NLP 분야의 대표적인 토크나이징</a:t>
            </a:r>
            <a:endParaRPr>
              <a:solidFill>
                <a:srgbClr val="000000"/>
              </a:solidFill>
            </a:endParaRPr>
          </a:p>
          <a:p>
            <a:pPr algn="l" defTabSz="2438338">
              <a:spcBef>
                <a:spcPts val="2400"/>
              </a:spcBef>
              <a:defRPr sz="6000">
                <a:solidFill>
                  <a:schemeClr val="accent1"/>
                </a:solidFill>
              </a:defRPr>
            </a:pPr>
            <a:r>
              <a:rPr>
                <a:solidFill>
                  <a:srgbClr val="000000"/>
                </a:solidFill>
              </a:rPr>
              <a:t>방법으로 활용되고 있음</a:t>
            </a:r>
            <a:endParaRPr>
              <a:solidFill>
                <a:srgbClr val="000000"/>
              </a:solidFill>
            </a:endParaRPr>
          </a:p>
          <a:p>
            <a:pPr algn="l" defTabSz="2438338">
              <a:spcBef>
                <a:spcPts val="2400"/>
              </a:spcBef>
              <a:defRPr sz="6000">
                <a:solidFill>
                  <a:schemeClr val="accent1"/>
                </a:solidFill>
              </a:defRPr>
            </a:pPr>
            <a:r>
              <a:rPr u="sng">
                <a:hlinkClick r:id="rId2" invalidUrl="" action="" tgtFrame="" tooltip="" history="1" highlightClick="0" endSnd="0"/>
              </a:rPr>
              <a:t>[Sennrich at el., 2015]</a:t>
            </a:r>
          </a:p>
        </p:txBody>
      </p:sp>
      <p:sp>
        <p:nvSpPr>
          <p:cNvPr id="171" name="슬라이드 번호"/>
          <p:cNvSpPr txBox="1"/>
          <p:nvPr>
            <p:ph type="sldNum" sz="quarter" idx="4294967295"/>
          </p:nvPr>
        </p:nvSpPr>
        <p:spPr>
          <a:xfrm>
            <a:off x="12064999" y="12684760"/>
            <a:ext cx="26162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1. 서브워드 분절"/>
          <p:cNvSpPr txBox="1"/>
          <p:nvPr/>
        </p:nvSpPr>
        <p:spPr>
          <a:xfrm>
            <a:off x="448614" y="389323"/>
            <a:ext cx="386969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1. 서브워드 분절</a:t>
            </a:r>
          </a:p>
        </p:txBody>
      </p:sp>
      <p:sp>
        <p:nvSpPr>
          <p:cNvPr id="174" name="BPE Training(학습)…"/>
          <p:cNvSpPr txBox="1"/>
          <p:nvPr/>
        </p:nvSpPr>
        <p:spPr>
          <a:xfrm>
            <a:off x="3918885" y="2045634"/>
            <a:ext cx="15231827" cy="5944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6000"/>
            </a:pPr>
            <a:r>
              <a:t>BPE </a:t>
            </a:r>
            <a:r>
              <a:rPr>
                <a:solidFill>
                  <a:schemeClr val="accent5"/>
                </a:solidFill>
              </a:rPr>
              <a:t>Training</a:t>
            </a:r>
            <a:r>
              <a:t>(학습)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단어 사전 생성 (빈도 포함)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Character 단위로 분절 후, pair 별 빈도 카운트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최빈도 pair 를 골라, merge 수행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Pair 별 빈도 카운트 업데이트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3번 과정 반복 (정해진 반복 횟수만큼)</a:t>
            </a:r>
          </a:p>
        </p:txBody>
      </p:sp>
      <p:sp>
        <p:nvSpPr>
          <p:cNvPr id="175" name="BPE Applying(적용)…"/>
          <p:cNvSpPr txBox="1"/>
          <p:nvPr/>
        </p:nvSpPr>
        <p:spPr>
          <a:xfrm>
            <a:off x="3838090" y="8499888"/>
            <a:ext cx="16707820" cy="3608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6000"/>
            </a:pPr>
            <a:r>
              <a:t>BPE </a:t>
            </a:r>
            <a:r>
              <a:rPr>
                <a:solidFill>
                  <a:schemeClr val="accent5"/>
                </a:solidFill>
              </a:rPr>
              <a:t>Applying</a:t>
            </a:r>
            <a:r>
              <a:t>(적용) 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각 단어를 character 단위로 분절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eriod" startAt="1"/>
              <a:defRPr sz="6000"/>
            </a:pPr>
            <a:r>
              <a:t>단어 내에서 “학습 과정에서 merge 에 활용된 pair 의 </a:t>
            </a:r>
            <a:br/>
            <a:r>
              <a:t>순서대로” merge 수행</a:t>
            </a:r>
          </a:p>
        </p:txBody>
      </p:sp>
      <p:sp>
        <p:nvSpPr>
          <p:cNvPr id="176" name="슬라이드 번호"/>
          <p:cNvSpPr txBox="1"/>
          <p:nvPr>
            <p:ph type="sldNum" sz="quarter" idx="4294967295"/>
          </p:nvPr>
        </p:nvSpPr>
        <p:spPr>
          <a:xfrm>
            <a:off x="12064999" y="12684760"/>
            <a:ext cx="26162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1. 서브워드 분절"/>
          <p:cNvSpPr txBox="1"/>
          <p:nvPr/>
        </p:nvSpPr>
        <p:spPr>
          <a:xfrm>
            <a:off x="448614" y="389323"/>
            <a:ext cx="386969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1. 서브워드 분절</a:t>
            </a:r>
          </a:p>
        </p:txBody>
      </p:sp>
      <p:sp>
        <p:nvSpPr>
          <p:cNvPr id="179" name="Training Example"/>
          <p:cNvSpPr txBox="1"/>
          <p:nvPr/>
        </p:nvSpPr>
        <p:spPr>
          <a:xfrm>
            <a:off x="2181362" y="1563257"/>
            <a:ext cx="5637277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2438338">
              <a:spcBef>
                <a:spcPts val="2400"/>
              </a:spcBef>
              <a:defRPr sz="6000"/>
            </a:lvl1pPr>
          </a:lstStyle>
          <a:p>
            <a:pPr/>
            <a:r>
              <a:t>Training Example</a:t>
            </a:r>
          </a:p>
        </p:txBody>
      </p:sp>
      <p:sp>
        <p:nvSpPr>
          <p:cNvPr id="180" name="dictionary {“l o w &lt;/w&gt;”: 5, “l o w e r &lt;/w&gt;”: 2, “n e w e s t &lt;/w&gt;”: 6, “w i d e s t &lt;/w&gt;”: 3}…"/>
          <p:cNvSpPr txBox="1"/>
          <p:nvPr/>
        </p:nvSpPr>
        <p:spPr>
          <a:xfrm>
            <a:off x="2227739" y="3064492"/>
            <a:ext cx="19378931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{“l o w &lt;/w&gt;”: 5, “l o w e r &lt;/w&gt;”: 2, “n e w e s t &lt;/w&gt;”: 6, “w i d e s t &lt;/w&gt;”: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(l, o): 7, (o, w): 7, (w, &lt;/w&gt;): 5, (w, e): 8, (e, r): 2, (r, &lt;/w&gt;): 2, (n, e): 6, (e, w): 6, (e, s): 9, (s, t): 9, (t, &lt;/w&gt;): 9, (w, i): 3, (i, d): 3, (d, e):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(“e”, “s”) 9</a:t>
            </a:r>
          </a:p>
        </p:txBody>
      </p:sp>
      <p:sp>
        <p:nvSpPr>
          <p:cNvPr id="181" name="dictionary {“l o w &lt;/w&gt;”: 5, “l o w e r &lt;/w&gt;”: 2, “n e w es t &lt;/w&gt;”: 6, “w i d es t &lt;/w&gt;”: 3}…"/>
          <p:cNvSpPr txBox="1"/>
          <p:nvPr/>
        </p:nvSpPr>
        <p:spPr>
          <a:xfrm>
            <a:off x="2227739" y="5124476"/>
            <a:ext cx="19928523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{“l o w &lt;/w&gt;”: 5, “l o w e r &lt;/w&gt;”: 2, “n e w </a:t>
            </a:r>
            <a:r>
              <a:rPr>
                <a:solidFill>
                  <a:schemeClr val="accent5"/>
                </a:solidFill>
              </a:rPr>
              <a:t>es</a:t>
            </a:r>
            <a:r>
              <a:t> t &lt;/w&gt;”: 6, “w i d </a:t>
            </a:r>
            <a:r>
              <a:rPr>
                <a:solidFill>
                  <a:schemeClr val="accent5"/>
                </a:solidFill>
              </a:rPr>
              <a:t>es</a:t>
            </a:r>
            <a:r>
              <a:t> t &lt;/w&gt;”: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(l, o): 7, (o, w): 7, (w, &lt;/w&gt;): 5, (w, e): 2, (e, r): 2, (r, &lt;/w&gt;): 2, (n, e): 6, (e, w): 6, (w, es): 6, (es, t): 9, (t, &lt;/w&gt;): 9, (w, i): 3, (I, d): 3, (d, es):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(“es”, “t”) 9</a:t>
            </a:r>
          </a:p>
        </p:txBody>
      </p:sp>
      <p:sp>
        <p:nvSpPr>
          <p:cNvPr id="182" name="dictionary {“l o w &lt;/w&gt;”: 5, “l o w e r &lt;/w&gt;”: 2, “n e w est &lt;/w&gt;”: 6, “w i d est &lt;/w&gt;”: 3}…"/>
          <p:cNvSpPr txBox="1"/>
          <p:nvPr/>
        </p:nvSpPr>
        <p:spPr>
          <a:xfrm>
            <a:off x="2227739" y="7184460"/>
            <a:ext cx="19130963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{“l o w &lt;/w&gt;”: 5, “l o w e r &lt;/w&gt;”: 2, “n e w </a:t>
            </a:r>
            <a:r>
              <a:rPr>
                <a:solidFill>
                  <a:schemeClr val="accent5"/>
                </a:solidFill>
              </a:rPr>
              <a:t>est</a:t>
            </a:r>
            <a:r>
              <a:t> &lt;/w&gt;”: 6, “w i d </a:t>
            </a:r>
            <a:r>
              <a:rPr>
                <a:solidFill>
                  <a:schemeClr val="accent5"/>
                </a:solidFill>
              </a:rPr>
              <a:t>est</a:t>
            </a:r>
            <a:r>
              <a:t> &lt;/w&gt;”: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(l, o): 7, (o, w): 7, (w, &lt;/w&gt;): 5, (w, e): 2, (e, r): 2, (r, &lt;/w&gt;): 2, (n, e): 6, (e, w): 6, (w, est): 6, (est, &lt;/w&gt;): 9, (w, i): 3, (i, d): 3, (d, est):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(“est”, “&lt;/w&gt;”) 9</a:t>
            </a:r>
          </a:p>
        </p:txBody>
      </p:sp>
      <p:sp>
        <p:nvSpPr>
          <p:cNvPr id="183" name="dictionary {“l o w &lt;/w&gt;”: 5, “l o w e r &lt;/w&gt;”: 2, “n e w est&lt;/w&gt;”: 6, “w i d est&lt;/w&gt;”: 3}…"/>
          <p:cNvSpPr txBox="1"/>
          <p:nvPr/>
        </p:nvSpPr>
        <p:spPr>
          <a:xfrm>
            <a:off x="2227739" y="9244443"/>
            <a:ext cx="18489613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{“l o w &lt;/w&gt;”: 5, “l o w e r &lt;/w&gt;”: 2, “n e w </a:t>
            </a:r>
            <a:r>
              <a:rPr>
                <a:solidFill>
                  <a:schemeClr val="accent5"/>
                </a:solidFill>
              </a:rPr>
              <a:t>est&lt;/w&gt;</a:t>
            </a:r>
            <a:r>
              <a:t>”: 6, “w i d </a:t>
            </a:r>
            <a:r>
              <a:rPr>
                <a:solidFill>
                  <a:schemeClr val="accent5"/>
                </a:solidFill>
              </a:rPr>
              <a:t>est&lt;/w&gt;</a:t>
            </a:r>
            <a:r>
              <a:t>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(l, o): 7, (o, w): 7, (w, &lt;/w&gt;): 5, (w, e): 2, (e, r): 2, (r, &lt;/w&gt;): 2, (n, e): 6, (e, w): 6, (w, est&lt;/w&gt;): 6, (w, i): 3, (i, d): 3, (d, est&lt;/w&gt;):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(“l”, “o”) 7</a:t>
            </a:r>
          </a:p>
        </p:txBody>
      </p:sp>
      <p:sp>
        <p:nvSpPr>
          <p:cNvPr id="184" name="dictionary {“lo w &lt;/w&gt;”: 5, “lo w e r &lt;/w&gt;”: 2, “n e w est&lt;/w&gt;”: 6, “w i d est&lt;/w&gt;”: 3}…"/>
          <p:cNvSpPr txBox="1"/>
          <p:nvPr/>
        </p:nvSpPr>
        <p:spPr>
          <a:xfrm>
            <a:off x="2227739" y="11304428"/>
            <a:ext cx="17410113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</a:t>
            </a:r>
            <a:r>
              <a:rPr>
                <a:solidFill>
                  <a:schemeClr val="accent5"/>
                </a:solidFill>
              </a:rPr>
              <a:t>lo</a:t>
            </a:r>
            <a:r>
              <a:t> w &lt;/w&gt;”: 5, “</a:t>
            </a:r>
            <a:r>
              <a:rPr>
                <a:solidFill>
                  <a:schemeClr val="accent5"/>
                </a:solidFill>
              </a:rPr>
              <a:t>lo</a:t>
            </a:r>
            <a:r>
              <a:t> w e r &lt;/w&gt;”: 2, “n e w est&lt;/w&gt;”: 6, “w i d est&lt;/w&gt;”: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(lo, w): 7, (w, &lt;/w&gt;): 5, (w, e): 2, (e, r): 2, (r, &lt;/w&gt;): 2, (n, e): 6, (e, w): 6, (w, est&lt;/w&gt;): 6, (w, i): 3, (i, d): 3, (d, est&lt;/w&gt;):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(“lo”, “w”) 7</a:t>
            </a:r>
          </a:p>
        </p:txBody>
      </p:sp>
      <p:sp>
        <p:nvSpPr>
          <p:cNvPr id="185" name="* &lt;/w&gt; : end of word token"/>
          <p:cNvSpPr txBox="1"/>
          <p:nvPr/>
        </p:nvSpPr>
        <p:spPr>
          <a:xfrm>
            <a:off x="17483979" y="1785189"/>
            <a:ext cx="3763646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2438338">
              <a:spcBef>
                <a:spcPts val="2400"/>
              </a:spcBef>
              <a:defRPr sz="2500"/>
            </a:lvl1pPr>
          </a:lstStyle>
          <a:p>
            <a:pPr/>
            <a:r>
              <a:t>* &lt;/w&gt; : end of word token</a:t>
            </a:r>
          </a:p>
        </p:txBody>
      </p:sp>
      <p:sp>
        <p:nvSpPr>
          <p:cNvPr id="186" name="슬라이드 번호"/>
          <p:cNvSpPr txBox="1"/>
          <p:nvPr>
            <p:ph type="sldNum" sz="quarter" idx="4294967295"/>
          </p:nvPr>
        </p:nvSpPr>
        <p:spPr>
          <a:xfrm>
            <a:off x="12064999" y="12684760"/>
            <a:ext cx="26162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1. 서브워드 분절"/>
          <p:cNvSpPr txBox="1"/>
          <p:nvPr/>
        </p:nvSpPr>
        <p:spPr>
          <a:xfrm>
            <a:off x="448614" y="389323"/>
            <a:ext cx="386969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1. 서브워드 분절</a:t>
            </a:r>
          </a:p>
        </p:txBody>
      </p:sp>
      <p:sp>
        <p:nvSpPr>
          <p:cNvPr id="189" name="dictionary {“low &lt;/w&gt;”: 5, “low e r &lt;/w&gt;”: 2, “n e w est&lt;/w&gt;”: 6, “w i d est&lt;/w&gt;”: 3}…"/>
          <p:cNvSpPr txBox="1"/>
          <p:nvPr/>
        </p:nvSpPr>
        <p:spPr>
          <a:xfrm>
            <a:off x="2082307" y="1923962"/>
            <a:ext cx="16538259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</a:t>
            </a:r>
            <a:r>
              <a:rPr>
                <a:solidFill>
                  <a:schemeClr val="accent5"/>
                </a:solidFill>
              </a:rPr>
              <a:t>low</a:t>
            </a:r>
            <a:r>
              <a:t> &lt;/w&gt;”: 5, “</a:t>
            </a:r>
            <a:r>
              <a:rPr>
                <a:solidFill>
                  <a:schemeClr val="accent5"/>
                </a:solidFill>
              </a:rPr>
              <a:t>low</a:t>
            </a:r>
            <a:r>
              <a:t> e r &lt;/w&gt;”: 2, “n e w est&lt;/w&gt;”: 6, “w i d est&lt;/w&gt;”: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(low, &lt;/w&gt;): 5, (low, e): 2, (e, r): 2, (r, &lt;/w&gt;): 2, (n, e): 6, (e, w): 6, (w, est&lt;/w&gt;): 6, (w, i): 3, (i, d): 3, (d, est&lt;/w&gt;):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(“n”, “e”) 6</a:t>
            </a:r>
          </a:p>
        </p:txBody>
      </p:sp>
      <p:sp>
        <p:nvSpPr>
          <p:cNvPr id="190" name="dictionary {“low &lt;/w&gt;”: 5, “low e r &lt;/w&gt;”: 2, “ne w est&lt;/w&gt;”: 6, “w i d est&lt;/w&gt;”: 3}…"/>
          <p:cNvSpPr txBox="1"/>
          <p:nvPr/>
        </p:nvSpPr>
        <p:spPr>
          <a:xfrm>
            <a:off x="2082307" y="3983946"/>
            <a:ext cx="15469871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{“low &lt;/w&gt;”: 5, “low e r &lt;/w&gt;”: 2, “</a:t>
            </a:r>
            <a:r>
              <a:rPr>
                <a:solidFill>
                  <a:schemeClr val="accent5"/>
                </a:solidFill>
              </a:rPr>
              <a:t>ne</a:t>
            </a:r>
            <a:r>
              <a:t> w est&lt;/w&gt;”: 6, “w i d est&lt;/w&gt;”: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(low, &lt;/w&gt;): 5, (low, e): 2, (e, r): 2, (r, &lt;/w&gt;): 2, (ne, w): 6, (w, est&lt;/w&gt;): 6, (w, i): 3, (i, d): 3, (d, est&lt;/w&gt;):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(“ne”, “w”) 6</a:t>
            </a:r>
          </a:p>
        </p:txBody>
      </p:sp>
      <p:sp>
        <p:nvSpPr>
          <p:cNvPr id="191" name="dictionary {“low &lt;/w&gt;”: 5, “low e r &lt;/w&gt;”: 2, “new est&lt;/w&gt;”: 6, “w i d est&lt;/w&gt;”: 3}…"/>
          <p:cNvSpPr txBox="1"/>
          <p:nvPr/>
        </p:nvSpPr>
        <p:spPr>
          <a:xfrm>
            <a:off x="2082307" y="6043930"/>
            <a:ext cx="14349414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{“low &lt;/w&gt;”: 5, “low e r &lt;/w&gt;”: 2, “</a:t>
            </a:r>
            <a:r>
              <a:rPr>
                <a:solidFill>
                  <a:schemeClr val="accent5"/>
                </a:solidFill>
              </a:rPr>
              <a:t>new</a:t>
            </a:r>
            <a:r>
              <a:t> est&lt;/w&gt;”: 6, “w i d est&lt;/w&gt;”: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(low, &lt;/w&gt;): 5, (low, e): 2, (e, r): 2, (r, &lt;/w&gt;): 2, (new, est&lt;/w&gt;): 6, (w, i): 3, (i, d): 3, (d, est&lt;/w&gt;):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(“new”, “est&lt;/w&gt;”) 6</a:t>
            </a:r>
          </a:p>
        </p:txBody>
      </p:sp>
      <p:sp>
        <p:nvSpPr>
          <p:cNvPr id="192" name="dictionary {“low &lt;/w&gt;”: 5, “low e r &lt;/w&gt;”: 2, “newest&lt;/w&gt;”: 6, “w i d est&lt;/w&gt;”: 3}…"/>
          <p:cNvSpPr txBox="1"/>
          <p:nvPr/>
        </p:nvSpPr>
        <p:spPr>
          <a:xfrm>
            <a:off x="2082307" y="8103914"/>
            <a:ext cx="11747184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{“low &lt;/w&gt;”: 5, “low e r &lt;/w&gt;”: 2, “</a:t>
            </a:r>
            <a:r>
              <a:rPr>
                <a:solidFill>
                  <a:schemeClr val="accent5"/>
                </a:solidFill>
              </a:rPr>
              <a:t>newest&lt;/w&gt;</a:t>
            </a:r>
            <a:r>
              <a:t>”: 6, “w i d est&lt;/w&gt;”: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(low, &lt;/w&gt;): 5, (low, e): 2, (e, r): 2, (r, &lt;/w&gt;): 2, (w, i): 3, (i, d): 3, (d, est&lt;/w&gt;):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(“low”, “&lt;/w&gt;”) 5</a:t>
            </a:r>
          </a:p>
        </p:txBody>
      </p:sp>
      <p:sp>
        <p:nvSpPr>
          <p:cNvPr id="193" name="dictionary {“low&lt;/w&gt;”: 5, “low e r &lt;/w&gt;”: 2, “newest&lt;/w&gt;”: 6, “w i d est&lt;/w&gt;”: 3}…"/>
          <p:cNvSpPr txBox="1"/>
          <p:nvPr/>
        </p:nvSpPr>
        <p:spPr>
          <a:xfrm>
            <a:off x="2082307" y="10163897"/>
            <a:ext cx="10949306" cy="162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</a:t>
            </a:r>
            <a:r>
              <a:rPr>
                <a:solidFill>
                  <a:schemeClr val="accent5"/>
                </a:solidFill>
              </a:rPr>
              <a:t>low&lt;/w&gt;</a:t>
            </a:r>
            <a:r>
              <a:t>”: 5, “low e r &lt;/w&gt;”: 2, “newest&lt;/w&gt;”: 6, “w i d est&lt;/w&gt;”: 3}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Pairs (low, e): 2, (e, r): 2, (r, &lt;/w&gt;): 2, (w, i): 3, (i, d): 3, (d, est&lt;/w&gt;): 3</a:t>
            </a:r>
          </a:p>
          <a:p>
            <a:pPr algn="l" defTabSz="2438338">
              <a:spcBef>
                <a:spcPts val="2400"/>
              </a:spcBef>
              <a:defRPr sz="2500"/>
            </a:pPr>
            <a:r>
              <a:t>Best pair (“w”, “i”) 3</a:t>
            </a:r>
          </a:p>
        </p:txBody>
      </p:sp>
      <p:sp>
        <p:nvSpPr>
          <p:cNvPr id="194" name="dictionary {“low&lt;/w&gt;”: 5, “low e r &lt;/w&gt;”: 2, “newest&lt;/w&gt;”: 6, “wi d est&lt;/w&gt;”: 3}"/>
          <p:cNvSpPr txBox="1"/>
          <p:nvPr/>
        </p:nvSpPr>
        <p:spPr>
          <a:xfrm>
            <a:off x="2082307" y="12223881"/>
            <a:ext cx="10869931" cy="422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2500"/>
            </a:pPr>
            <a:r>
              <a:t>dictionary {“low&lt;/w&gt;”: 5, “low e r &lt;/w&gt;”: 2, “newest&lt;/w&gt;”: 6, “</a:t>
            </a:r>
            <a:r>
              <a:rPr>
                <a:solidFill>
                  <a:schemeClr val="accent5"/>
                </a:solidFill>
              </a:rPr>
              <a:t>wi</a:t>
            </a:r>
            <a:r>
              <a:t> d est&lt;/w&gt;”: 3}</a:t>
            </a:r>
          </a:p>
        </p:txBody>
      </p:sp>
      <p:sp>
        <p:nvSpPr>
          <p:cNvPr id="195" name="슬라이드 번호"/>
          <p:cNvSpPr txBox="1"/>
          <p:nvPr>
            <p:ph type="sldNum" sz="quarter" idx="4294967295"/>
          </p:nvPr>
        </p:nvSpPr>
        <p:spPr>
          <a:xfrm>
            <a:off x="12064999" y="12684760"/>
            <a:ext cx="26162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1. 서브워드 분절"/>
          <p:cNvSpPr txBox="1"/>
          <p:nvPr/>
        </p:nvSpPr>
        <p:spPr>
          <a:xfrm>
            <a:off x="448614" y="389323"/>
            <a:ext cx="3869691" cy="742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1. 서브워드 분절</a:t>
            </a:r>
          </a:p>
        </p:txBody>
      </p:sp>
      <p:sp>
        <p:nvSpPr>
          <p:cNvPr id="198" name="Segmentation Example"/>
          <p:cNvSpPr txBox="1"/>
          <p:nvPr/>
        </p:nvSpPr>
        <p:spPr>
          <a:xfrm>
            <a:off x="2181362" y="1563257"/>
            <a:ext cx="7427977" cy="86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2438338">
              <a:spcBef>
                <a:spcPts val="2400"/>
              </a:spcBef>
              <a:defRPr sz="6000"/>
            </a:lvl1pPr>
          </a:lstStyle>
          <a:p>
            <a:pPr/>
            <a:r>
              <a:t>Segmentation Example</a:t>
            </a:r>
          </a:p>
        </p:txBody>
      </p:sp>
      <p:sp>
        <p:nvSpPr>
          <p:cNvPr id="199" name="latest news…"/>
          <p:cNvSpPr txBox="1"/>
          <p:nvPr/>
        </p:nvSpPr>
        <p:spPr>
          <a:xfrm>
            <a:off x="3118125" y="3264357"/>
            <a:ext cx="7590491" cy="5256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4000"/>
            </a:pPr>
            <a:r>
              <a:t>latest news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l a t e s t &lt;/w&gt; n e w s &lt;/w&gt;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l a t </a:t>
            </a:r>
            <a:r>
              <a:rPr>
                <a:solidFill>
                  <a:schemeClr val="accent5"/>
                </a:solidFill>
              </a:rPr>
              <a:t>es</a:t>
            </a:r>
            <a:r>
              <a:t> t &lt;/w&gt; n e w s &lt;/w&gt;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l a t </a:t>
            </a:r>
            <a:r>
              <a:rPr>
                <a:solidFill>
                  <a:schemeClr val="accent5"/>
                </a:solidFill>
              </a:rPr>
              <a:t>est</a:t>
            </a:r>
            <a:r>
              <a:t> &lt;/w&gt; n e w s &lt;/w&gt;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l a t </a:t>
            </a:r>
            <a:r>
              <a:rPr>
                <a:solidFill>
                  <a:schemeClr val="accent5"/>
                </a:solidFill>
              </a:rPr>
              <a:t>est&lt;/w&gt;</a:t>
            </a:r>
            <a:r>
              <a:t> n e w s &lt;/w&gt;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l a t est&lt;/w&gt; </a:t>
            </a:r>
            <a:r>
              <a:rPr>
                <a:solidFill>
                  <a:schemeClr val="accent5"/>
                </a:solidFill>
              </a:rPr>
              <a:t>ne</a:t>
            </a:r>
            <a:r>
              <a:t> w s &lt;/w&gt;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l a t est&lt;/w&gt; </a:t>
            </a:r>
            <a:r>
              <a:rPr>
                <a:solidFill>
                  <a:schemeClr val="accent5"/>
                </a:solidFill>
              </a:rPr>
              <a:t>new</a:t>
            </a:r>
            <a:r>
              <a:t> s &lt;/w&gt;</a:t>
            </a:r>
          </a:p>
        </p:txBody>
      </p:sp>
      <p:sp>
        <p:nvSpPr>
          <p:cNvPr id="200" name="applicable pairs in order…"/>
          <p:cNvSpPr txBox="1"/>
          <p:nvPr/>
        </p:nvSpPr>
        <p:spPr>
          <a:xfrm>
            <a:off x="13880050" y="3264358"/>
            <a:ext cx="5480259" cy="835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2438338">
              <a:spcBef>
                <a:spcPts val="2400"/>
              </a:spcBef>
              <a:defRPr sz="4000"/>
            </a:pPr>
            <a:r>
              <a:t>applicable pairs in order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('e', 's')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('es', 't')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('est', '&lt;/w&gt;')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('l', 'o')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('lo', 'w')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('n', 'e')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('ne', 'w')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('new', 'est&lt;/w&gt;')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('low', '&lt;/w&gt;')</a:t>
            </a:r>
          </a:p>
          <a:p>
            <a:pPr marL="1316181" indent="-1316181" algn="l" defTabSz="2438338">
              <a:spcBef>
                <a:spcPts val="2400"/>
              </a:spcBef>
              <a:buClr>
                <a:srgbClr val="000000"/>
              </a:buClr>
              <a:buSzPct val="100000"/>
              <a:buAutoNum type="arabicParenR" startAt="1"/>
              <a:defRPr sz="4000"/>
            </a:pPr>
            <a:r>
              <a:t>('w', 'i')</a:t>
            </a:r>
          </a:p>
        </p:txBody>
      </p:sp>
      <p:sp>
        <p:nvSpPr>
          <p:cNvPr id="201" name="슬라이드 번호"/>
          <p:cNvSpPr txBox="1"/>
          <p:nvPr>
            <p:ph type="sldNum" sz="quarter" idx="4294967295"/>
          </p:nvPr>
        </p:nvSpPr>
        <p:spPr>
          <a:xfrm>
            <a:off x="12064999" y="12684760"/>
            <a:ext cx="261621" cy="4445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배달의민족 주아 OTF"/>
        <a:ea typeface="배달의민족 주아 OTF"/>
        <a:cs typeface="배달의민족 주아 OTF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배달의민족 주아 OTF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배달의민족 주아 OTF"/>
        <a:ea typeface="배달의민족 주아 OTF"/>
        <a:cs typeface="배달의민족 주아 OTF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2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배달의민족 주아 OTF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